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391" r:id="rId2"/>
    <p:sldId id="542" r:id="rId3"/>
    <p:sldId id="541" r:id="rId4"/>
    <p:sldId id="544" r:id="rId5"/>
    <p:sldId id="545" r:id="rId6"/>
    <p:sldId id="546" r:id="rId7"/>
    <p:sldId id="547" r:id="rId8"/>
    <p:sldId id="548" r:id="rId9"/>
    <p:sldId id="549" r:id="rId10"/>
    <p:sldId id="550" r:id="rId11"/>
    <p:sldId id="551" r:id="rId12"/>
    <p:sldId id="552" r:id="rId13"/>
    <p:sldId id="553" r:id="rId14"/>
    <p:sldId id="554" r:id="rId15"/>
    <p:sldId id="555" r:id="rId16"/>
    <p:sldId id="556" r:id="rId17"/>
    <p:sldId id="557" r:id="rId18"/>
    <p:sldId id="558" r:id="rId19"/>
    <p:sldId id="559" r:id="rId20"/>
    <p:sldId id="560" r:id="rId21"/>
    <p:sldId id="561" r:id="rId22"/>
    <p:sldId id="562" r:id="rId23"/>
    <p:sldId id="563" r:id="rId24"/>
    <p:sldId id="564" r:id="rId25"/>
    <p:sldId id="565" r:id="rId26"/>
    <p:sldId id="566" r:id="rId27"/>
    <p:sldId id="567" r:id="rId28"/>
    <p:sldId id="568" r:id="rId29"/>
    <p:sldId id="569" r:id="rId30"/>
    <p:sldId id="570" r:id="rId31"/>
    <p:sldId id="571" r:id="rId32"/>
    <p:sldId id="572" r:id="rId33"/>
    <p:sldId id="573" r:id="rId34"/>
    <p:sldId id="574" r:id="rId35"/>
    <p:sldId id="575" r:id="rId36"/>
    <p:sldId id="576" r:id="rId37"/>
    <p:sldId id="577" r:id="rId38"/>
    <p:sldId id="578" r:id="rId39"/>
    <p:sldId id="579" r:id="rId40"/>
    <p:sldId id="580" r:id="rId41"/>
    <p:sldId id="581" r:id="rId42"/>
    <p:sldId id="582" r:id="rId43"/>
    <p:sldId id="583" r:id="rId44"/>
    <p:sldId id="584" r:id="rId45"/>
    <p:sldId id="585" r:id="rId46"/>
    <p:sldId id="586" r:id="rId47"/>
    <p:sldId id="587" r:id="rId48"/>
    <p:sldId id="588" r:id="rId49"/>
    <p:sldId id="589" r:id="rId50"/>
    <p:sldId id="590" r:id="rId51"/>
    <p:sldId id="591" r:id="rId52"/>
    <p:sldId id="592" r:id="rId53"/>
    <p:sldId id="344" r:id="rId54"/>
    <p:sldId id="460" r:id="rId55"/>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008080"/>
    <a:srgbClr val="CC6600"/>
    <a:srgbClr val="0099FF"/>
    <a:srgbClr val="0000FF"/>
    <a:srgbClr val="FFCC00"/>
    <a:srgbClr val="FF3399"/>
    <a:srgbClr val="6666FF"/>
    <a:srgbClr val="0066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p:cViewPr varScale="1">
        <p:scale>
          <a:sx n="106" d="100"/>
          <a:sy n="106" d="100"/>
        </p:scale>
        <p:origin x="-582" y="-102"/>
      </p:cViewPr>
      <p:guideLst>
        <p:guide orient="horz" pos="2160"/>
        <p:guide pos="3841"/>
      </p:guideLst>
    </p:cSldViewPr>
  </p:slideViewPr>
  <p:notesTextViewPr>
    <p:cViewPr>
      <p:scale>
        <a:sx n="1" d="1"/>
        <a:sy n="1" d="1"/>
      </p:scale>
      <p:origin x="0" y="0"/>
    </p:cViewPr>
  </p:notesTextViewPr>
  <p:sorterViewPr>
    <p:cViewPr>
      <p:scale>
        <a:sx n="100" d="100"/>
        <a:sy n="100" d="100"/>
      </p:scale>
      <p:origin x="0" y="11592"/>
    </p:cViewPr>
  </p:sorter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2011-2-26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6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609787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3137" y="2277"/>
            <a:ext cx="12192038" cy="6855430"/>
          </a:xfrm>
          <a:prstGeom prst="rect">
            <a:avLst/>
          </a:prstGeom>
        </p:spPr>
      </p:pic>
    </p:spTree>
    <p:extLst>
      <p:ext uri="{BB962C8B-B14F-4D97-AF65-F5344CB8AC3E}">
        <p14:creationId xmlns:p14="http://schemas.microsoft.com/office/powerpoint/2010/main" val="134037113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2011-2-26</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file:///E:\&#29579;&#20329;\2023\&#21516;&#27493;\&#26032;&#35838;&#31243;&#23398;&#26696;\&#21382;&#21490;\&#20013;&#22806;&#21382;&#21490;&#32434;&#35201;&#19979;\21LSGYXB8-13.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slide" Target="slide12.xml"/><Relationship Id="rId18" Type="http://schemas.openxmlformats.org/officeDocument/2006/relationships/image" Target="&#24605;&#32500;&#35201;&#22810;&#20803;.TIF" TargetMode="External"/><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26102;&#31354;&#35201;&#28165;&#26224;.TIF" TargetMode="External"/><Relationship Id="rId17" Type="http://schemas.openxmlformats.org/officeDocument/2006/relationships/image" Target="../media/image13.png"/><Relationship Id="rId2" Type="http://schemas.openxmlformats.org/officeDocument/2006/relationships/image" Target="../media/image3.png"/><Relationship Id="rId16" Type="http://schemas.openxmlformats.org/officeDocument/2006/relationships/slide" Target="slide32.xml"/><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5" Type="http://schemas.openxmlformats.org/officeDocument/2006/relationships/image" Target="&#29702;&#35299;&#35201;&#28145;&#21051;.TIF" TargetMode="External"/><Relationship Id="rId10" Type="http://schemas.openxmlformats.org/officeDocument/2006/relationships/slide" Target="slide4.xml"/><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26102;&#31354;&#35201;&#28165;&#26224;.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29702;&#35299;&#35201;&#28145;&#21051;.TIF" TargetMode="External"/><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24605;&#32500;&#35201;&#22810;&#20803;.TIF" TargetMode="External"/><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28784;&#22359;.TIF" TargetMode="Externa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28784;&#22359;.TIF" TargetMode="External"/><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23XKCXALSGYX8-10&#21512;.TIF" TargetMode="External"/><Relationship Id="rId4" Type="http://schemas.openxmlformats.org/officeDocument/2006/relationships/image" Target="../media/image1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hyperlink" Target="../../&#35838;&#26102;&#36319;&#36394;&#26816;&#27979;word&#25991;&#20214;/&#35838;&#26102;&#36319;&#36394;&#26816;&#27979;&#65288;&#20108;&#21313;&#19968;&#65289;%20&#19990;&#30028;&#27542;&#27665;&#20307;&#31995;&#30340;&#29926;&#35299;&#19982;&#26032;&#20852;&#22269;&#23478;&#30340;&#21457;&#23637;.DOC" TargetMode="External"/><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610"/>
            <a:ext cx="10975658" cy="5112650"/>
          </a:xfrm>
        </p:spPr>
        <p:txBody>
          <a:bodyPr>
            <a:normAutofit/>
          </a:bodyPr>
          <a:lstStyle/>
          <a:p>
            <a:pPr indent="713740" algn="ctr">
              <a:lnSpc>
                <a:spcPct val="100000"/>
              </a:lnSpc>
              <a:spcAft>
                <a:spcPts val="0"/>
              </a:spcAft>
              <a:tabLst>
                <a:tab pos="2430780" algn="l"/>
              </a:tabLst>
            </a:pPr>
            <a:r>
              <a:rPr lang="zh-CN" altLang="zh-CN" sz="3600" b="1" kern="100" dirty="0">
                <a:solidFill>
                  <a:srgbClr val="339966"/>
                </a:solidFill>
                <a:latin typeface="Times New Roman"/>
                <a:ea typeface="方正细黑一_GBK"/>
                <a:cs typeface="Times New Roman"/>
              </a:rPr>
              <a:t>第</a:t>
            </a:r>
            <a:r>
              <a:rPr lang="en-US" altLang="zh-CN" sz="3600" b="1" kern="100" dirty="0">
                <a:solidFill>
                  <a:srgbClr val="339966"/>
                </a:solidFill>
                <a:latin typeface="Times New Roman"/>
                <a:ea typeface="方正细黑一_GBK"/>
                <a:cs typeface="Courier New"/>
              </a:rPr>
              <a:t>21</a:t>
            </a:r>
            <a:r>
              <a:rPr lang="zh-CN" altLang="zh-CN" sz="3600" b="1" kern="100" dirty="0">
                <a:solidFill>
                  <a:srgbClr val="339966"/>
                </a:solidFill>
                <a:latin typeface="Times New Roman"/>
                <a:ea typeface="方正细黑一_GBK"/>
                <a:cs typeface="Times New Roman"/>
              </a:rPr>
              <a:t>课　世界殖民体系的瓦解与新兴国家的发展</a:t>
            </a:r>
            <a:endParaRPr lang="zh-CN" altLang="zh-CN" sz="3600" kern="100" dirty="0">
              <a:solidFill>
                <a:srgbClr val="339966"/>
              </a:solidFill>
              <a:latin typeface="宋体"/>
              <a:cs typeface="Courier New"/>
            </a:endParaRPr>
          </a:p>
          <a:p>
            <a:endParaRPr lang="zh-CN" altLang="en-US" sz="3000" dirty="0">
              <a:solidFill>
                <a:srgbClr val="339966"/>
              </a:solidFill>
            </a:endParaRPr>
          </a:p>
        </p:txBody>
      </p:sp>
      <p:graphicFrame>
        <p:nvGraphicFramePr>
          <p:cNvPr id="4" name="表格 3"/>
          <p:cNvGraphicFramePr>
            <a:graphicFrameLocks noGrp="1"/>
          </p:cNvGraphicFramePr>
          <p:nvPr>
            <p:extLst>
              <p:ext uri="{D42A27DB-BD31-4B8C-83A1-F6EECF244321}">
                <p14:modId xmlns:p14="http://schemas.microsoft.com/office/powerpoint/2010/main" val="2706961574"/>
              </p:ext>
            </p:extLst>
          </p:nvPr>
        </p:nvGraphicFramePr>
        <p:xfrm>
          <a:off x="984877" y="980660"/>
          <a:ext cx="10369440" cy="5696620"/>
        </p:xfrm>
        <a:graphic>
          <a:graphicData uri="http://schemas.openxmlformats.org/drawingml/2006/table">
            <a:tbl>
              <a:tblPr/>
              <a:tblGrid>
                <a:gridCol w="1008140"/>
                <a:gridCol w="9361300"/>
              </a:tblGrid>
              <a:tr h="251442">
                <a:tc gridSpan="2">
                  <a:txBody>
                    <a:bodyPr/>
                    <a:lstStyle/>
                    <a:p>
                      <a:pPr algn="ctr">
                        <a:lnSpc>
                          <a:spcPct val="130000"/>
                        </a:lnSpc>
                        <a:spcAft>
                          <a:spcPts val="0"/>
                        </a:spcAft>
                        <a:tabLst>
                          <a:tab pos="2430780" algn="l"/>
                        </a:tabLst>
                      </a:pPr>
                      <a:r>
                        <a:rPr lang="zh-CN" sz="2800" b="1" kern="100" dirty="0">
                          <a:solidFill>
                            <a:srgbClr val="C0504D"/>
                          </a:solidFill>
                          <a:effectLst/>
                          <a:latin typeface="Times New Roman"/>
                          <a:ea typeface="方正细黑一_GBK"/>
                          <a:cs typeface="Times New Roman"/>
                        </a:rPr>
                        <a:t>目标任务</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1154770">
                <a:tc>
                  <a:txBody>
                    <a:bodyPr/>
                    <a:lstStyle/>
                    <a:p>
                      <a:pPr algn="ctr">
                        <a:lnSpc>
                          <a:spcPct val="130000"/>
                        </a:lnSpc>
                        <a:spcAft>
                          <a:spcPts val="0"/>
                        </a:spcAft>
                        <a:tabLst>
                          <a:tab pos="2430780" algn="l"/>
                        </a:tabLst>
                      </a:pPr>
                      <a:r>
                        <a:rPr lang="zh-CN" sz="2800" b="1" kern="100">
                          <a:effectLst/>
                          <a:latin typeface="Times New Roman"/>
                          <a:ea typeface="方正细黑一_GBK"/>
                          <a:cs typeface="Times New Roman"/>
                        </a:rPr>
                        <a:t>课标要求</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a:effectLst/>
                          <a:latin typeface="Times New Roman"/>
                          <a:ea typeface="方正细黑一_GBK"/>
                          <a:cs typeface="Times New Roman"/>
                        </a:rPr>
                        <a:t>通过了解第二次世界大战后第三世界国家的变化，认识其发展中的成就与问题。</a:t>
                      </a:r>
                      <a:endParaRPr lang="zh-CN" sz="2800" kern="10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7114">
                <a:tc>
                  <a:txBody>
                    <a:bodyPr/>
                    <a:lstStyle/>
                    <a:p>
                      <a:pPr algn="ctr">
                        <a:lnSpc>
                          <a:spcPct val="130000"/>
                        </a:lnSpc>
                        <a:spcAft>
                          <a:spcPts val="0"/>
                        </a:spcAft>
                        <a:tabLst>
                          <a:tab pos="2430780" algn="l"/>
                        </a:tabLst>
                      </a:pPr>
                      <a:r>
                        <a:rPr lang="zh-CN" sz="2800" b="1" kern="100" dirty="0">
                          <a:effectLst/>
                          <a:latin typeface="Times New Roman"/>
                          <a:ea typeface="方正细黑一_GBK"/>
                          <a:cs typeface="Times New Roman"/>
                        </a:rPr>
                        <a:t>内容逻辑</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30000"/>
                        </a:lnSpc>
                        <a:spcAft>
                          <a:spcPts val="0"/>
                        </a:spcAft>
                        <a:tabLst>
                          <a:tab pos="2430780" algn="l"/>
                        </a:tabLst>
                      </a:pPr>
                      <a:r>
                        <a:rPr lang="zh-CN" sz="2800" b="1" kern="100" dirty="0">
                          <a:effectLst/>
                          <a:latin typeface="Times New Roman"/>
                          <a:ea typeface="方正细黑一_GBK"/>
                          <a:cs typeface="Times New Roman"/>
                        </a:rPr>
                        <a:t>本课第一子目是第二、三子目得以开展的前提和基础；而第二子目和第三子目在时间上、空间上都是共同存在的，但侧重点不同。具体地说，首先通过讲述</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世纪下半叶亚洲、非洲、拉丁美洲多个民族独立国家的出现，展现世界历史发展的重要变化</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殖民体系的瓦解，这是世界历史发展的巨大进步；然后讲述独立后的新兴国家在现代化建设中获得的成就，同时指出它们在发展中遇到的问题和挑战。</a:t>
                      </a:r>
                      <a:endParaRPr lang="zh-CN" sz="2800" kern="100" dirty="0">
                        <a:effectLst/>
                        <a:latin typeface="宋体"/>
                        <a:cs typeface="Courier New"/>
                      </a:endParaRPr>
                    </a:p>
                  </a:txBody>
                  <a:tcPr marL="26940" marR="269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6109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691395494"/>
              </p:ext>
            </p:extLst>
          </p:nvPr>
        </p:nvGraphicFramePr>
        <p:xfrm>
          <a:off x="984876" y="404580"/>
          <a:ext cx="10592736" cy="5904820"/>
        </p:xfrm>
        <a:graphic>
          <a:graphicData uri="http://schemas.openxmlformats.org/drawingml/2006/table">
            <a:tbl>
              <a:tblPr/>
              <a:tblGrid>
                <a:gridCol w="10592736"/>
              </a:tblGrid>
              <a:tr h="0">
                <a:tc>
                  <a:txBody>
                    <a:bodyPr/>
                    <a:lstStyle/>
                    <a:p>
                      <a:pPr algn="ctr">
                        <a:lnSpc>
                          <a:spcPct val="150000"/>
                        </a:lnSpc>
                        <a:spcAft>
                          <a:spcPts val="0"/>
                        </a:spcAft>
                        <a:tabLst>
                          <a:tab pos="2430780" algn="l"/>
                        </a:tabLst>
                      </a:pPr>
                      <a:r>
                        <a:rPr lang="zh-CN" sz="2800" b="1" kern="100">
                          <a:solidFill>
                            <a:srgbClr val="C0504D"/>
                          </a:solidFill>
                          <a:effectLst/>
                          <a:latin typeface="Times New Roman"/>
                          <a:ea typeface="方正细黑一_GBK"/>
                          <a:cs typeface="Times New Roman"/>
                        </a:rPr>
                        <a:t>知识结构</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64740">
                <a:tc>
                  <a:txBody>
                    <a:bodyPr/>
                    <a:lstStyle/>
                    <a:p>
                      <a:pPr algn="ctr">
                        <a:lnSpc>
                          <a:spcPct val="150000"/>
                        </a:lnSpc>
                        <a:spcAft>
                          <a:spcPts val="0"/>
                        </a:spcAft>
                        <a:tabLst>
                          <a:tab pos="2430780" algn="l"/>
                        </a:tabLst>
                      </a:pP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50" name="Picture 2" descr="E:\王佩\2023\同步\新课程学案\历史\中外历史纲要下\21LSGYXB8-1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563657" y="1124680"/>
            <a:ext cx="6918400" cy="5096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48" y="1340820"/>
            <a:ext cx="4517548" cy="3387279"/>
          </a:xfrm>
          <a:prstGeom prst="rect">
            <a:avLst/>
          </a:prstGeom>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6"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56546" y="706895"/>
            <a:ext cx="1698662" cy="1212818"/>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06244" y="1307660"/>
            <a:ext cx="1084796" cy="774528"/>
          </a:xfrm>
          <a:prstGeom prst="rect">
            <a:avLst/>
          </a:prstGeom>
        </p:spPr>
      </p:pic>
      <p:pic>
        <p:nvPicPr>
          <p:cNvPr id="21" name="图片 20"/>
          <p:cNvPicPr>
            <a:picLocks noChangeAspect="1"/>
          </p:cNvPicPr>
          <p:nvPr/>
        </p:nvPicPr>
        <p:blipFill rotWithShape="1">
          <a:blip r:embed="rId9" cstate="print">
            <a:extLst>
              <a:ext uri="{28A0092B-C50C-407E-A947-70E740481C1C}">
                <a14:useLocalDpi xmlns:a14="http://schemas.microsoft.com/office/drawing/2010/main" val="0"/>
              </a:ext>
            </a:extLst>
          </a:blip>
          <a:srcRect l="42066" t="20949" r="43452" b="36028"/>
          <a:stretch>
            <a:fillRect/>
          </a:stretch>
        </p:blipFill>
        <p:spPr>
          <a:xfrm>
            <a:off x="1828419" y="4203761"/>
            <a:ext cx="407343" cy="680436"/>
          </a:xfrm>
          <a:prstGeom prst="rect">
            <a:avLst/>
          </a:prstGeom>
        </p:spPr>
      </p:pic>
      <p:sp>
        <p:nvSpPr>
          <p:cNvPr id="20" name="文本框 19"/>
          <p:cNvSpPr txBox="1"/>
          <p:nvPr/>
        </p:nvSpPr>
        <p:spPr>
          <a:xfrm>
            <a:off x="1877395" y="2712162"/>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录</a:t>
            </a:r>
          </a:p>
        </p:txBody>
      </p:sp>
      <p:sp>
        <p:nvSpPr>
          <p:cNvPr id="28" name="文本框 27"/>
          <p:cNvSpPr txBox="1"/>
          <p:nvPr/>
        </p:nvSpPr>
        <p:spPr>
          <a:xfrm>
            <a:off x="1138022" y="1547158"/>
            <a:ext cx="1788135" cy="2015936"/>
          </a:xfrm>
          <a:prstGeom prst="rect">
            <a:avLst/>
          </a:prstGeom>
          <a:noFill/>
        </p:spPr>
        <p:txBody>
          <a:bodyPr wrap="none" rtlCol="0">
            <a:spAutoFit/>
          </a:bodyPr>
          <a:lstStyle/>
          <a:p>
            <a:r>
              <a:rPr lang="zh-CN" altLang="en-US" sz="12500" dirty="0">
                <a:latin typeface="汉仪尚巍手书W" panose="00020600040101010101" pitchFamily="18" charset="-122"/>
                <a:ea typeface="汉仪尚巍手书W" panose="00020600040101010101" pitchFamily="18" charset="-122"/>
              </a:rPr>
              <a:t>目</a:t>
            </a:r>
          </a:p>
        </p:txBody>
      </p:sp>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1852579" y="2399988"/>
            <a:ext cx="2321589" cy="661813"/>
          </a:xfrm>
          <a:prstGeom prst="rect">
            <a:avLst/>
          </a:prstGeom>
        </p:spPr>
      </p:pic>
      <p:pic>
        <p:nvPicPr>
          <p:cNvPr id="24" name="图片 23"/>
          <p:cNvPicPr>
            <a:picLocks noChangeAspect="1"/>
          </p:cNvPicPr>
          <p:nvPr/>
        </p:nvPicPr>
        <p:blipFill rotWithShape="1">
          <a:blip r:embed="rId2">
            <a:extLst>
              <a:ext uri="{28A0092B-C50C-407E-A947-70E740481C1C}">
                <a14:useLocalDpi xmlns:a14="http://schemas.microsoft.com/office/drawing/2010/main" val="0"/>
              </a:ext>
            </a:extLst>
          </a:blip>
          <a:srcRect l="27874" t="50021" r="65833" b="40876"/>
          <a:stretch>
            <a:fillRect/>
          </a:stretch>
        </p:blipFill>
        <p:spPr>
          <a:xfrm>
            <a:off x="380426" y="3982073"/>
            <a:ext cx="767383" cy="624211"/>
          </a:xfrm>
          <a:prstGeom prst="rect">
            <a:avLst/>
          </a:prstGeom>
        </p:spPr>
      </p:pic>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47403" y="3328899"/>
            <a:ext cx="2321589" cy="661813"/>
          </a:xfrm>
          <a:prstGeom prst="rect">
            <a:avLst/>
          </a:prstGeom>
        </p:spPr>
      </p:pic>
      <p:pic>
        <p:nvPicPr>
          <p:cNvPr id="29" name="图片 28"/>
          <p:cNvPicPr>
            <a:picLocks noChangeAspect="1"/>
          </p:cNvPicPr>
          <p:nvPr/>
        </p:nvPicPr>
        <p:blipFill rotWithShape="1">
          <a:blip r:embed="rId2">
            <a:extLst>
              <a:ext uri="{28A0092B-C50C-407E-A947-70E740481C1C}">
                <a14:useLocalDpi xmlns:a14="http://schemas.microsoft.com/office/drawing/2010/main" val="0"/>
              </a:ext>
            </a:extLst>
          </a:blip>
          <a:srcRect l="15130" t="57031" r="65833" b="33318"/>
          <a:stretch>
            <a:fillRect/>
          </a:stretch>
        </p:blipFill>
        <p:spPr>
          <a:xfrm>
            <a:off x="-935192" y="2747611"/>
            <a:ext cx="2321589" cy="661813"/>
          </a:xfrm>
          <a:prstGeom prst="rect">
            <a:avLst/>
          </a:prstGeom>
        </p:spPr>
      </p:pic>
      <p:pic>
        <p:nvPicPr>
          <p:cNvPr id="1026" name="Picture 2" descr="时空要清晰.TIF">
            <a:hlinkClick r:id="rId10" action="ppaction://hlinksldjump"/>
          </p:cNvPr>
          <p:cNvPicPr>
            <a:picLocks noChangeAspect="1" noChangeArrowheads="1"/>
          </p:cNvPicPr>
          <p:nvPr/>
        </p:nvPicPr>
        <p:blipFill>
          <a:blip r:embed="rId11" r:link="rId12" cstate="print">
            <a:clrChange>
              <a:clrFrom>
                <a:srgbClr val="FFFFFF"/>
              </a:clrFrom>
              <a:clrTo>
                <a:srgbClr val="FFFFFF">
                  <a:alpha val="0"/>
                </a:srgbClr>
              </a:clrTo>
            </a:clrChange>
            <a:duotone>
              <a:prstClr val="black"/>
              <a:schemeClr val="bg1">
                <a:lumMod val="95000"/>
                <a:tint val="45000"/>
                <a:satMod val="400000"/>
              </a:schemeClr>
            </a:duotone>
            <a:extLst>
              <a:ext uri="{28A0092B-C50C-407E-A947-70E740481C1C}">
                <a14:useLocalDpi xmlns:a14="http://schemas.microsoft.com/office/drawing/2010/main" val="0"/>
              </a:ext>
            </a:extLst>
          </a:blip>
          <a:srcRect/>
          <a:stretch>
            <a:fillRect/>
          </a:stretch>
        </p:blipFill>
        <p:spPr bwMode="auto">
          <a:xfrm>
            <a:off x="3865339" y="1556792"/>
            <a:ext cx="5866232" cy="88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理解要深刻.TIF">
            <a:hlinkClick r:id="rId13" action="ppaction://hlinksldjump"/>
          </p:cNvPr>
          <p:cNvPicPr>
            <a:picLocks noChangeAspect="1" noChangeArrowheads="1"/>
          </p:cNvPicPr>
          <p:nvPr/>
        </p:nvPicPr>
        <p:blipFill>
          <a:blip r:embed="rId14" r:link="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2846351"/>
            <a:ext cx="5933069" cy="87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思维要多元.TIF">
            <a:hlinkClick r:id="rId16" action="ppaction://hlinksldjump"/>
          </p:cNvPr>
          <p:cNvPicPr>
            <a:picLocks noChangeAspect="1" noChangeArrowheads="1"/>
          </p:cNvPicPr>
          <p:nvPr/>
        </p:nvPicPr>
        <p:blipFill>
          <a:blip r:embed="rId17" r:link="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37347" y="4200907"/>
            <a:ext cx="5709091" cy="81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041978"/>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49" presetClass="path" presetSubtype="0" accel="50000" decel="50000" fill="hold" nodeType="withEffect">
                                  <p:stCondLst>
                                    <p:cond delay="0"/>
                                  </p:stCondLst>
                                  <p:childTnLst>
                                    <p:animMotion origin="layout" path="M 0 0 L 0.25 0.25 E" pathEditMode="relative" ptsTypes="">
                                      <p:cBhvr>
                                        <p:cTn id="12" dur="1250" spd="-100000" fill="hold"/>
                                        <p:tgtEl>
                                          <p:spTgt spid="3"/>
                                        </p:tgtEl>
                                        <p:attrNameLst>
                                          <p:attrName>ppt_x</p:attrName>
                                          <p:attrName>ppt_y</p:attrName>
                                        </p:attrNameLst>
                                      </p:cBhvr>
                                    </p:animMotion>
                                  </p:childTnLst>
                                </p:cTn>
                              </p:par>
                              <p:par>
                                <p:cTn id="13" presetID="1" presetClass="entr" presetSubtype="0"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childTnLst>
                                </p:cTn>
                              </p:par>
                              <p:par>
                                <p:cTn id="15" presetID="49" presetClass="path" presetSubtype="0" accel="50000" decel="50000" fill="hold" nodeType="withEffect">
                                  <p:stCondLst>
                                    <p:cond delay="250"/>
                                  </p:stCondLst>
                                  <p:childTnLst>
                                    <p:animMotion origin="layout" path="M 0 0 L 0.25 0.25 E" pathEditMode="relative" ptsTypes="">
                                      <p:cBhvr>
                                        <p:cTn id="16" dur="1250" spd="-100000" fill="hold"/>
                                        <p:tgtEl>
                                          <p:spTgt spid="18"/>
                                        </p:tgtEl>
                                        <p:attrNameLst>
                                          <p:attrName>ppt_x</p:attrName>
                                          <p:attrName>ppt_y</p:attrName>
                                        </p:attrNameLst>
                                      </p:cBhvr>
                                    </p:animMotion>
                                  </p:childTnLst>
                                </p:cTn>
                              </p:par>
                            </p:childTnLst>
                          </p:cTn>
                        </p:par>
                        <p:par>
                          <p:cTn id="17" fill="hold">
                            <p:stCondLst>
                              <p:cond delay="225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par>
                                <p:cTn id="24" presetID="64" presetClass="path" presetSubtype="0" fill="hold" nodeType="withEffect">
                                  <p:stCondLst>
                                    <p:cond delay="250"/>
                                  </p:stCondLst>
                                  <p:childTnLst>
                                    <p:animMotion origin="layout" path="M 4.58333E-6 1.85185E-6 L -0.00717 -0.31852 " pathEditMode="relative" rAng="0" ptsTypes="AA">
                                      <p:cBhvr>
                                        <p:cTn id="25" dur="1250" spd="-100000" fill="hold"/>
                                        <p:tgtEl>
                                          <p:spTgt spid="23"/>
                                        </p:tgtEl>
                                        <p:attrNameLst>
                                          <p:attrName>ppt_x</p:attrName>
                                          <p:attrName>ppt_y</p:attrName>
                                        </p:attrNameLst>
                                      </p:cBhvr>
                                      <p:rCtr x="-365" y="-15926"/>
                                    </p:animMotion>
                                  </p:childTnLst>
                                </p:cTn>
                              </p:par>
                              <p:par>
                                <p:cTn id="26" presetID="1" presetClass="entr" presetSubtype="0"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childTnLst>
                                </p:cTn>
                              </p:par>
                              <p:par>
                                <p:cTn id="28" presetID="64" presetClass="path" presetSubtype="0" fill="hold" nodeType="withEffect">
                                  <p:stCondLst>
                                    <p:cond delay="500"/>
                                  </p:stCondLst>
                                  <p:childTnLst>
                                    <p:animMotion origin="layout" path="M -0.03268 0.00347 L -0.03464 -0.39699 " pathEditMode="relative" rAng="0" ptsTypes="AA">
                                      <p:cBhvr>
                                        <p:cTn id="29" dur="1250" spd="-100000" fill="hold"/>
                                        <p:tgtEl>
                                          <p:spTgt spid="24"/>
                                        </p:tgtEl>
                                        <p:attrNameLst>
                                          <p:attrName>ppt_x</p:attrName>
                                          <p:attrName>ppt_y</p:attrName>
                                        </p:attrNameLst>
                                      </p:cBhvr>
                                      <p:rCtr x="-104" y="-20023"/>
                                    </p:animMotion>
                                  </p:childTnLst>
                                </p:cTn>
                              </p:par>
                              <p:par>
                                <p:cTn id="30" presetID="1" presetClass="entr" presetSubtype="0" fill="hold"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par>
                                <p:cTn id="32" presetID="64" presetClass="path" presetSubtype="0" fill="hold" nodeType="withEffect">
                                  <p:stCondLst>
                                    <p:cond delay="500"/>
                                  </p:stCondLst>
                                  <p:childTnLst>
                                    <p:animMotion origin="layout" path="M 3.125E-6 1.85185E-6 L -0.01107 -0.32315 " pathEditMode="relative" rAng="0" ptsTypes="AA">
                                      <p:cBhvr>
                                        <p:cTn id="33" dur="1250" spd="-100000" fill="hold"/>
                                        <p:tgtEl>
                                          <p:spTgt spid="25"/>
                                        </p:tgtEl>
                                        <p:attrNameLst>
                                          <p:attrName>ppt_x</p:attrName>
                                          <p:attrName>ppt_y</p:attrName>
                                        </p:attrNameLst>
                                      </p:cBhvr>
                                      <p:rCtr x="-560" y="-16157"/>
                                    </p:animMotion>
                                  </p:childTnLst>
                                </p:cTn>
                              </p:par>
                              <p:par>
                                <p:cTn id="34" presetID="1" presetClass="entr" presetSubtype="0" fill="hold" nodeType="withEffect">
                                  <p:stCondLst>
                                    <p:cond delay="250"/>
                                  </p:stCondLst>
                                  <p:childTnLst>
                                    <p:set>
                                      <p:cBhvr>
                                        <p:cTn id="35" dur="1" fill="hold">
                                          <p:stCondLst>
                                            <p:cond delay="0"/>
                                          </p:stCondLst>
                                        </p:cTn>
                                        <p:tgtEl>
                                          <p:spTgt spid="26"/>
                                        </p:tgtEl>
                                        <p:attrNameLst>
                                          <p:attrName>style.visibility</p:attrName>
                                        </p:attrNameLst>
                                      </p:cBhvr>
                                      <p:to>
                                        <p:strVal val="visible"/>
                                      </p:to>
                                    </p:set>
                                  </p:childTnLst>
                                </p:cTn>
                              </p:par>
                              <p:par>
                                <p:cTn id="36" presetID="64" presetClass="path" presetSubtype="0" fill="hold" nodeType="withEffect">
                                  <p:stCondLst>
                                    <p:cond delay="250"/>
                                  </p:stCondLst>
                                  <p:childTnLst>
                                    <p:animMotion origin="layout" path="M -0.00495 0.172 L -0.02435 -0.42685 " pathEditMode="relative" rAng="0" ptsTypes="AA">
                                      <p:cBhvr>
                                        <p:cTn id="37" dur="1250" spd="-100000" fill="hold"/>
                                        <p:tgtEl>
                                          <p:spTgt spid="26"/>
                                        </p:tgtEl>
                                        <p:attrNameLst>
                                          <p:attrName>ppt_x</p:attrName>
                                          <p:attrName>ppt_y</p:attrName>
                                        </p:attrNameLst>
                                      </p:cBhvr>
                                      <p:rCtr x="-977" y="-29954"/>
                                    </p:animMotion>
                                  </p:childTnLst>
                                </p:cTn>
                              </p:par>
                              <p:par>
                                <p:cTn id="38" presetID="1" presetClass="entr" presetSubtype="0" fill="hold" nodeType="withEffect">
                                  <p:stCondLst>
                                    <p:cond delay="250"/>
                                  </p:stCondLst>
                                  <p:childTnLst>
                                    <p:set>
                                      <p:cBhvr>
                                        <p:cTn id="39" dur="1" fill="hold">
                                          <p:stCondLst>
                                            <p:cond delay="0"/>
                                          </p:stCondLst>
                                        </p:cTn>
                                        <p:tgtEl>
                                          <p:spTgt spid="29"/>
                                        </p:tgtEl>
                                        <p:attrNameLst>
                                          <p:attrName>style.visibility</p:attrName>
                                        </p:attrNameLst>
                                      </p:cBhvr>
                                      <p:to>
                                        <p:strVal val="visible"/>
                                      </p:to>
                                    </p:set>
                                  </p:childTnLst>
                                </p:cTn>
                              </p:par>
                              <p:par>
                                <p:cTn id="40" presetID="64" presetClass="path" presetSubtype="0" fill="hold" nodeType="withEffect">
                                  <p:stCondLst>
                                    <p:cond delay="250"/>
                                  </p:stCondLst>
                                  <p:childTnLst>
                                    <p:animMotion origin="layout" path="M -0.00495 0.17199 L -0.02435 -0.42685 " pathEditMode="relative" rAng="0" ptsTypes="AA">
                                      <p:cBhvr>
                                        <p:cTn id="41" dur="1250" spd="-100000" fill="hold"/>
                                        <p:tgtEl>
                                          <p:spTgt spid="29"/>
                                        </p:tgtEl>
                                        <p:attrNameLst>
                                          <p:attrName>ppt_x</p:attrName>
                                          <p:attrName>ppt_y</p:attrName>
                                        </p:attrNameLst>
                                      </p:cBhvr>
                                      <p:rCtr x="-977" y="-29954"/>
                                    </p:animMotion>
                                  </p:childTnLst>
                                </p:cTn>
                              </p:par>
                              <p:par>
                                <p:cTn id="42" presetID="9" presetClass="entr" presetSubtype="0" fill="hold" grpId="0" nodeType="withEffect">
                                  <p:stCondLst>
                                    <p:cond delay="750"/>
                                  </p:stCondLst>
                                  <p:childTnLst>
                                    <p:set>
                                      <p:cBhvr>
                                        <p:cTn id="43" dur="1" fill="hold">
                                          <p:stCondLst>
                                            <p:cond delay="0"/>
                                          </p:stCondLst>
                                        </p:cTn>
                                        <p:tgtEl>
                                          <p:spTgt spid="28"/>
                                        </p:tgtEl>
                                        <p:attrNameLst>
                                          <p:attrName>style.visibility</p:attrName>
                                        </p:attrNameLst>
                                      </p:cBhvr>
                                      <p:to>
                                        <p:strVal val="visible"/>
                                      </p:to>
                                    </p:set>
                                    <p:animEffect transition="in" filter="dissolve">
                                      <p:cBhvr>
                                        <p:cTn id="44" dur="750"/>
                                        <p:tgtEl>
                                          <p:spTgt spid="28"/>
                                        </p:tgtEl>
                                      </p:cBhvr>
                                    </p:animEffect>
                                  </p:childTnLst>
                                </p:cTn>
                              </p:par>
                              <p:par>
                                <p:cTn id="45" presetID="9" presetClass="entr" presetSubtype="0" fill="hold" grpId="0" nodeType="withEffect">
                                  <p:stCondLst>
                                    <p:cond delay="1000"/>
                                  </p:stCondLst>
                                  <p:childTnLst>
                                    <p:set>
                                      <p:cBhvr>
                                        <p:cTn id="46" dur="1" fill="hold">
                                          <p:stCondLst>
                                            <p:cond delay="0"/>
                                          </p:stCondLst>
                                        </p:cTn>
                                        <p:tgtEl>
                                          <p:spTgt spid="20"/>
                                        </p:tgtEl>
                                        <p:attrNameLst>
                                          <p:attrName>style.visibility</p:attrName>
                                        </p:attrNameLst>
                                      </p:cBhvr>
                                      <p:to>
                                        <p:strVal val="visible"/>
                                      </p:to>
                                    </p:set>
                                    <p:animEffect transition="in" filter="dissolve">
                                      <p:cBhvr>
                                        <p:cTn id="47" dur="750"/>
                                        <p:tgtEl>
                                          <p:spTgt spid="20"/>
                                        </p:tgtEl>
                                      </p:cBhvr>
                                    </p:animEffect>
                                  </p:childTnLst>
                                </p:cTn>
                              </p:par>
                              <p:par>
                                <p:cTn id="48" presetID="10" presetClass="entr" presetSubtype="0" fill="hold" nodeType="withEffect">
                                  <p:stCondLst>
                                    <p:cond delay="125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animEffect transition="in" filter="fade">
                                      <p:cBhvr>
                                        <p:cTn id="55" dur="1000"/>
                                        <p:tgtEl>
                                          <p:spTgt spid="1026"/>
                                        </p:tgtEl>
                                      </p:cBhvr>
                                    </p:animEffect>
                                    <p:anim calcmode="lin" valueType="num">
                                      <p:cBhvr>
                                        <p:cTn id="56" dur="1000" fill="hold"/>
                                        <p:tgtEl>
                                          <p:spTgt spid="1026"/>
                                        </p:tgtEl>
                                        <p:attrNameLst>
                                          <p:attrName>ppt_x</p:attrName>
                                        </p:attrNameLst>
                                      </p:cBhvr>
                                      <p:tavLst>
                                        <p:tav tm="0">
                                          <p:val>
                                            <p:strVal val="#ppt_x"/>
                                          </p:val>
                                        </p:tav>
                                        <p:tav tm="100000">
                                          <p:val>
                                            <p:strVal val="#ppt_x"/>
                                          </p:val>
                                        </p:tav>
                                      </p:tavLst>
                                    </p:anim>
                                    <p:anim calcmode="lin" valueType="num">
                                      <p:cBhvr>
                                        <p:cTn id="57" dur="1000" fill="hold"/>
                                        <p:tgtEl>
                                          <p:spTgt spid="102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027"/>
                                        </p:tgtEl>
                                        <p:attrNameLst>
                                          <p:attrName>style.visibility</p:attrName>
                                        </p:attrNameLst>
                                      </p:cBhvr>
                                      <p:to>
                                        <p:strVal val="visible"/>
                                      </p:to>
                                    </p:set>
                                    <p:animEffect transition="in" filter="fade">
                                      <p:cBhvr>
                                        <p:cTn id="60" dur="1000"/>
                                        <p:tgtEl>
                                          <p:spTgt spid="1027"/>
                                        </p:tgtEl>
                                      </p:cBhvr>
                                    </p:animEffect>
                                    <p:anim calcmode="lin" valueType="num">
                                      <p:cBhvr>
                                        <p:cTn id="61" dur="1000" fill="hold"/>
                                        <p:tgtEl>
                                          <p:spTgt spid="1027"/>
                                        </p:tgtEl>
                                        <p:attrNameLst>
                                          <p:attrName>ppt_x</p:attrName>
                                        </p:attrNameLst>
                                      </p:cBhvr>
                                      <p:tavLst>
                                        <p:tav tm="0">
                                          <p:val>
                                            <p:strVal val="#ppt_x"/>
                                          </p:val>
                                        </p:tav>
                                        <p:tav tm="100000">
                                          <p:val>
                                            <p:strVal val="#ppt_x"/>
                                          </p:val>
                                        </p:tav>
                                      </p:tavLst>
                                    </p:anim>
                                    <p:anim calcmode="lin" valueType="num">
                                      <p:cBhvr>
                                        <p:cTn id="62" dur="1000" fill="hold"/>
                                        <p:tgtEl>
                                          <p:spTgt spid="102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028"/>
                                        </p:tgtEl>
                                        <p:attrNameLst>
                                          <p:attrName>style.visibility</p:attrName>
                                        </p:attrNameLst>
                                      </p:cBhvr>
                                      <p:to>
                                        <p:strVal val="visible"/>
                                      </p:to>
                                    </p:set>
                                    <p:animEffect transition="in" filter="fade">
                                      <p:cBhvr>
                                        <p:cTn id="65" dur="1000"/>
                                        <p:tgtEl>
                                          <p:spTgt spid="1028"/>
                                        </p:tgtEl>
                                      </p:cBhvr>
                                    </p:animEffect>
                                    <p:anim calcmode="lin" valueType="num">
                                      <p:cBhvr>
                                        <p:cTn id="66" dur="1000" fill="hold"/>
                                        <p:tgtEl>
                                          <p:spTgt spid="1028"/>
                                        </p:tgtEl>
                                        <p:attrNameLst>
                                          <p:attrName>ppt_x</p:attrName>
                                        </p:attrNameLst>
                                      </p:cBhvr>
                                      <p:tavLst>
                                        <p:tav tm="0">
                                          <p:val>
                                            <p:strVal val="#ppt_x"/>
                                          </p:val>
                                        </p:tav>
                                        <p:tav tm="100000">
                                          <p:val>
                                            <p:strVal val="#ppt_x"/>
                                          </p:val>
                                        </p:tav>
                                      </p:tavLst>
                                    </p:anim>
                                    <p:anim calcmode="lin" valueType="num">
                                      <p:cBhvr>
                                        <p:cTn id="6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026155"/>
            <a:ext cx="10975658" cy="4525963"/>
          </a:xfrm>
        </p:spPr>
        <p:txBody>
          <a:bodyPr>
            <a:normAutofit/>
          </a:bodyPr>
          <a:lstStyle/>
          <a:p>
            <a:endParaRPr lang="en-US" altLang="zh-CN" sz="2800" dirty="0" smtClean="0"/>
          </a:p>
          <a:p>
            <a:endParaRPr lang="zh-CN" altLang="en-US" sz="2800" dirty="0"/>
          </a:p>
        </p:txBody>
      </p:sp>
      <p:pic>
        <p:nvPicPr>
          <p:cNvPr id="3074" name="Picture 2" descr="时空要清晰.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25717" y="44530"/>
            <a:ext cx="5419460" cy="82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840857" y="867038"/>
            <a:ext cx="10369440" cy="5909310"/>
          </a:xfrm>
          <a:prstGeom prst="rect">
            <a:avLst/>
          </a:prstGeom>
        </p:spPr>
        <p:txBody>
          <a:bodyPr wrap="square">
            <a:spAutoFit/>
          </a:bodyPr>
          <a:lstStyle/>
          <a:p>
            <a:pPr indent="713740" algn="just">
              <a:lnSpc>
                <a:spcPct val="15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一、世界殖民体系的崩溃</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亚洲民族解放运动的新高潮</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印度独立</a:t>
            </a:r>
            <a:endParaRPr lang="zh-CN" altLang="zh-CN" sz="2800" kern="100" dirty="0">
              <a:latin typeface="宋体"/>
              <a:cs typeface="Courier New"/>
            </a:endParaRPr>
          </a:p>
          <a:p>
            <a:pPr indent="713740" algn="just">
              <a:lnSpc>
                <a:spcPct val="150000"/>
              </a:lnSpc>
              <a:spcAft>
                <a:spcPts val="0"/>
              </a:spcAf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反抗：印度人民</a:t>
            </a:r>
            <a:r>
              <a:rPr lang="zh-CN" altLang="zh-CN" sz="2800" b="1" kern="100" dirty="0" smtClean="0">
                <a:latin typeface="Times New Roman"/>
                <a:ea typeface="方正细黑一_GBK"/>
                <a:cs typeface="Times New Roman"/>
              </a:rPr>
              <a:t>在</a:t>
            </a:r>
            <a:r>
              <a:rPr lang="en-US" altLang="zh-CN" sz="2800" b="1" kern="100" dirty="0" smtClean="0">
                <a:latin typeface="Times New Roman"/>
                <a:ea typeface="方正细黑一_GBK"/>
                <a:cs typeface="Times New Roman"/>
              </a:rPr>
              <a:t>______</a:t>
            </a:r>
            <a:r>
              <a:rPr lang="zh-CN" altLang="zh-CN" sz="2800" b="1" kern="100" dirty="0" smtClean="0">
                <a:latin typeface="Times New Roman"/>
                <a:ea typeface="方正细黑一_GBK"/>
                <a:cs typeface="Times New Roman"/>
              </a:rPr>
              <a:t>等</a:t>
            </a:r>
            <a:r>
              <a:rPr lang="zh-CN" altLang="zh-CN" sz="2800" b="1" kern="100" dirty="0">
                <a:latin typeface="Times New Roman"/>
                <a:ea typeface="方正细黑一_GBK"/>
                <a:cs typeface="Times New Roman"/>
              </a:rPr>
              <a:t>人的领导下，积极争取独立。</a:t>
            </a:r>
            <a:endParaRPr lang="zh-CN" altLang="zh-CN" sz="2800" kern="100" dirty="0">
              <a:latin typeface="宋体"/>
              <a:cs typeface="Courier New"/>
            </a:endParaRPr>
          </a:p>
          <a:p>
            <a:pPr indent="713740" algn="just">
              <a:lnSpc>
                <a:spcPct val="150000"/>
              </a:lnSpc>
              <a:spcAft>
                <a:spcPts val="0"/>
              </a:spcAf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结果：英国被迫同意印度独立。</a:t>
            </a:r>
            <a:r>
              <a:rPr lang="en-US" altLang="zh-CN" sz="2800" b="1" kern="100" dirty="0">
                <a:latin typeface="Times New Roman"/>
                <a:ea typeface="方正细黑一_GBK"/>
                <a:cs typeface="Courier New"/>
              </a:rPr>
              <a:t>1947</a:t>
            </a:r>
            <a:r>
              <a:rPr lang="zh-CN" altLang="zh-CN" sz="2800" b="1" kern="100" dirty="0">
                <a:latin typeface="Times New Roman"/>
                <a:ea typeface="方正细黑一_GBK"/>
                <a:cs typeface="Times New Roman"/>
              </a:rPr>
              <a:t>年，印度</a:t>
            </a:r>
            <a:r>
              <a:rPr lang="zh-CN" altLang="zh-CN" sz="2800" b="1" kern="100" dirty="0" smtClean="0">
                <a:latin typeface="Times New Roman"/>
                <a:ea typeface="方正细黑一_GBK"/>
                <a:cs typeface="Times New Roman"/>
              </a:rPr>
              <a:t>和</a:t>
            </a:r>
            <a:r>
              <a:rPr lang="en-US" altLang="zh-CN" sz="2800" b="1" kern="100" dirty="0" smtClean="0">
                <a:latin typeface="Times New Roman"/>
                <a:ea typeface="方正细黑一_GBK"/>
                <a:cs typeface="Times New Roman"/>
              </a:rPr>
              <a:t>_________</a:t>
            </a:r>
            <a:r>
              <a:rPr lang="zh-CN" altLang="zh-CN" sz="2800" b="1" kern="100" dirty="0" smtClean="0">
                <a:latin typeface="Times New Roman"/>
                <a:ea typeface="方正细黑一_GBK"/>
                <a:cs typeface="Times New Roman"/>
              </a:rPr>
              <a:t>分</a:t>
            </a:r>
            <a:r>
              <a:rPr lang="zh-CN" altLang="zh-CN" sz="2800" b="1" kern="100" dirty="0">
                <a:latin typeface="Times New Roman"/>
                <a:ea typeface="方正细黑一_GBK"/>
                <a:cs typeface="Times New Roman"/>
              </a:rPr>
              <a:t>别成为独立的自治领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印巴分治</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其他地区：印度独立前后，印度尼西亚、老挝、菲律宾、缅甸、锡兰、柬埔寨、马来亚、新加坡等也纷纷独立。帝国主义在亚洲的殖民体系瓦解。</a:t>
            </a:r>
            <a:endParaRPr lang="zh-CN" altLang="zh-CN" sz="2800" kern="100" dirty="0">
              <a:effectLst/>
              <a:latin typeface="宋体"/>
              <a:cs typeface="Courier New"/>
            </a:endParaRPr>
          </a:p>
        </p:txBody>
      </p:sp>
      <p:sp>
        <p:nvSpPr>
          <p:cNvPr id="6" name="矩形 5"/>
          <p:cNvSpPr/>
          <p:nvPr/>
        </p:nvSpPr>
        <p:spPr>
          <a:xfrm>
            <a:off x="4903530" y="2905780"/>
            <a:ext cx="906017" cy="523220"/>
          </a:xfrm>
          <a:prstGeom prst="rect">
            <a:avLst/>
          </a:prstGeom>
        </p:spPr>
        <p:txBody>
          <a:bodyPr wrap="none">
            <a:spAutoFit/>
          </a:bodyPr>
          <a:lstStyle/>
          <a:p>
            <a:r>
              <a:rPr lang="zh-CN" altLang="zh-CN" sz="2800" b="1" kern="100" dirty="0">
                <a:solidFill>
                  <a:srgbClr val="FF0000"/>
                </a:solidFill>
                <a:latin typeface="Times New Roman"/>
                <a:ea typeface="方正细黑一_GBK"/>
                <a:cs typeface="Times New Roman"/>
              </a:rPr>
              <a:t>甘地</a:t>
            </a:r>
            <a:endParaRPr lang="zh-CN" altLang="en-US" dirty="0"/>
          </a:p>
        </p:txBody>
      </p:sp>
      <p:sp>
        <p:nvSpPr>
          <p:cNvPr id="8" name="矩形 7"/>
          <p:cNvSpPr/>
          <p:nvPr/>
        </p:nvSpPr>
        <p:spPr>
          <a:xfrm>
            <a:off x="9438908" y="3553870"/>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_GBK"/>
                <a:cs typeface="Times New Roman"/>
              </a:rPr>
              <a:t>巴基斯坦</a:t>
            </a:r>
            <a:endParaRPr lang="zh-CN" altLang="en-US"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64777" y="116540"/>
            <a:ext cx="10975658" cy="5112650"/>
          </a:xfrm>
        </p:spPr>
        <p:txBody>
          <a:bodyPr>
            <a:normAutofit/>
          </a:bodyPr>
          <a:lstStyle/>
          <a:p>
            <a:pPr indent="358775"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非洲殖民体系的瓦解</a:t>
            </a:r>
            <a:endParaRPr lang="zh-CN" altLang="zh-CN" sz="1050" kern="100" dirty="0">
              <a:latin typeface="宋体"/>
              <a:cs typeface="Courier New"/>
            </a:endParaRPr>
          </a:p>
          <a:p>
            <a:pPr indent="358775"/>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959157193"/>
              </p:ext>
            </p:extLst>
          </p:nvPr>
        </p:nvGraphicFramePr>
        <p:xfrm>
          <a:off x="726975" y="988686"/>
          <a:ext cx="10987392" cy="5536744"/>
        </p:xfrm>
        <a:graphic>
          <a:graphicData uri="http://schemas.openxmlformats.org/drawingml/2006/table">
            <a:tbl>
              <a:tblPr/>
              <a:tblGrid>
                <a:gridCol w="1656230"/>
                <a:gridCol w="9331162"/>
              </a:tblGrid>
              <a:tr h="1645805">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埃及独立</a:t>
                      </a:r>
                      <a:endParaRPr lang="zh-CN" sz="2800" kern="100" dirty="0">
                        <a:effectLst/>
                        <a:latin typeface="宋体"/>
                        <a:cs typeface="Courier New"/>
                      </a:endParaRPr>
                    </a:p>
                  </a:txBody>
                  <a:tcPr marL="47233" marR="47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宋体"/>
                          <a:cs typeface="宋体"/>
                        </a:rPr>
                        <a:t>①</a:t>
                      </a:r>
                      <a:r>
                        <a:rPr lang="en-US" sz="2800" b="1" kern="100" dirty="0">
                          <a:effectLst/>
                          <a:latin typeface="Times New Roman"/>
                          <a:ea typeface="方正细黑一_GBK"/>
                          <a:cs typeface="Courier New"/>
                        </a:rPr>
                        <a:t>1952</a:t>
                      </a:r>
                      <a:r>
                        <a:rPr lang="zh-CN" sz="2800" b="1" kern="100" dirty="0">
                          <a:effectLst/>
                          <a:latin typeface="Times New Roman"/>
                          <a:ea typeface="方正细黑一_GBK"/>
                          <a:cs typeface="Times New Roman"/>
                        </a:rPr>
                        <a:t>年，埃及中下层军官发动武装起义，废黜国王，</a:t>
                      </a:r>
                      <a:r>
                        <a:rPr lang="en-US" sz="2800" b="1" kern="100" dirty="0">
                          <a:effectLst/>
                          <a:latin typeface="Times New Roman"/>
                          <a:ea typeface="方正细黑一_GBK"/>
                          <a:cs typeface="Courier New"/>
                        </a:rPr>
                        <a:t>1953</a:t>
                      </a:r>
                      <a:r>
                        <a:rPr lang="zh-CN" sz="2800" b="1" kern="100" dirty="0">
                          <a:effectLst/>
                          <a:latin typeface="Times New Roman"/>
                          <a:ea typeface="方正细黑一_GBK"/>
                          <a:cs typeface="Times New Roman"/>
                        </a:rPr>
                        <a:t>年，成立埃及共和国；</a:t>
                      </a:r>
                      <a:endParaRPr lang="zh-CN" sz="2800" kern="100" dirty="0">
                        <a:effectLst/>
                        <a:latin typeface="宋体"/>
                        <a:cs typeface="Courier New"/>
                      </a:endParaRPr>
                    </a:p>
                    <a:p>
                      <a:pPr algn="l">
                        <a:lnSpc>
                          <a:spcPct val="140000"/>
                        </a:lnSpc>
                        <a:spcAft>
                          <a:spcPts val="0"/>
                        </a:spcAft>
                        <a:tabLst>
                          <a:tab pos="2430780" algn="l"/>
                        </a:tabLst>
                      </a:pPr>
                      <a:r>
                        <a:rPr lang="zh-CN" sz="2800" b="1" kern="100" dirty="0">
                          <a:effectLst/>
                          <a:latin typeface="宋体"/>
                          <a:cs typeface="宋体"/>
                        </a:rPr>
                        <a:t>②</a:t>
                      </a:r>
                      <a:r>
                        <a:rPr lang="en-US" sz="2800" b="1" kern="100" dirty="0">
                          <a:effectLst/>
                          <a:latin typeface="Times New Roman"/>
                          <a:ea typeface="方正细黑一_GBK"/>
                          <a:cs typeface="Courier New"/>
                        </a:rPr>
                        <a:t>1956</a:t>
                      </a:r>
                      <a:r>
                        <a:rPr lang="zh-CN" sz="2800" b="1" kern="100" dirty="0">
                          <a:effectLst/>
                          <a:latin typeface="Times New Roman"/>
                          <a:ea typeface="方正细黑一_GBK"/>
                          <a:cs typeface="Times New Roman"/>
                        </a:rPr>
                        <a:t>年，埃及总</a:t>
                      </a:r>
                      <a:r>
                        <a:rPr lang="zh-CN" sz="2800" b="1" kern="100" dirty="0" smtClean="0">
                          <a:effectLst/>
                          <a:latin typeface="Times New Roman"/>
                          <a:ea typeface="方正细黑一_GBK"/>
                          <a:cs typeface="Times New Roman"/>
                        </a:rPr>
                        <a:t>统</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宣</a:t>
                      </a:r>
                      <a:r>
                        <a:rPr lang="zh-CN" sz="2800" b="1" kern="100" dirty="0">
                          <a:effectLst/>
                          <a:latin typeface="Times New Roman"/>
                          <a:ea typeface="方正细黑一_GBK"/>
                          <a:cs typeface="Times New Roman"/>
                        </a:rPr>
                        <a:t>布收回苏伊士运河主权，英军撤离运河区</a:t>
                      </a:r>
                      <a:endParaRPr lang="zh-CN" sz="2800" kern="100" dirty="0">
                        <a:effectLst/>
                        <a:latin typeface="宋体"/>
                        <a:cs typeface="Courier New"/>
                      </a:endParaRPr>
                    </a:p>
                  </a:txBody>
                  <a:tcPr marL="47233" marR="47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4888">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阿尔及利亚独立</a:t>
                      </a:r>
                      <a:endParaRPr lang="zh-CN" sz="2800" kern="100">
                        <a:effectLst/>
                        <a:latin typeface="宋体"/>
                        <a:cs typeface="Courier New"/>
                      </a:endParaRPr>
                    </a:p>
                  </a:txBody>
                  <a:tcPr marL="47233" marR="47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en-US" sz="2800" b="1" kern="100" dirty="0">
                          <a:effectLst/>
                          <a:latin typeface="Times New Roman"/>
                          <a:ea typeface="方正细黑一_GBK"/>
                          <a:cs typeface="Courier New"/>
                        </a:rPr>
                        <a:t>1954</a:t>
                      </a:r>
                      <a:r>
                        <a:rPr lang="zh-CN" sz="2800" b="1" kern="100" dirty="0">
                          <a:effectLst/>
                          <a:latin typeface="Times New Roman"/>
                          <a:ea typeface="方正细黑一_GBK"/>
                          <a:cs typeface="Times New Roman"/>
                        </a:rPr>
                        <a:t>年，阿尔及利亚成立民族解放阵线，领导民族解放军</a:t>
                      </a:r>
                      <a:r>
                        <a:rPr lang="zh-CN" sz="2800" b="1" kern="100" dirty="0" smtClean="0">
                          <a:effectLst/>
                          <a:latin typeface="Times New Roman"/>
                          <a:ea typeface="方正细黑一_GBK"/>
                          <a:cs typeface="Times New Roman"/>
                        </a:rPr>
                        <a:t>与</a:t>
                      </a:r>
                      <a:r>
                        <a:rPr lang="en-US" altLang="zh-CN" sz="2800" b="1" kern="100" dirty="0" smtClean="0">
                          <a:effectLst/>
                          <a:latin typeface="Times New Roman"/>
                          <a:ea typeface="方正细黑一_GBK"/>
                          <a:cs typeface="Times New Roman"/>
                        </a:rPr>
                        <a:t>______</a:t>
                      </a:r>
                      <a:r>
                        <a:rPr lang="zh-CN" sz="2800" b="1" kern="100" dirty="0" smtClean="0">
                          <a:effectLst/>
                          <a:latin typeface="Times New Roman"/>
                          <a:ea typeface="方正细黑一_GBK"/>
                          <a:cs typeface="Times New Roman"/>
                        </a:rPr>
                        <a:t>殖</a:t>
                      </a:r>
                      <a:r>
                        <a:rPr lang="zh-CN" sz="2800" b="1" kern="100" dirty="0">
                          <a:effectLst/>
                          <a:latin typeface="Times New Roman"/>
                          <a:ea typeface="方正细黑一_GBK"/>
                          <a:cs typeface="Times New Roman"/>
                        </a:rPr>
                        <a:t>民者进行武装斗争。</a:t>
                      </a:r>
                      <a:r>
                        <a:rPr lang="en-US" sz="2800" b="1" kern="100" dirty="0">
                          <a:effectLst/>
                          <a:latin typeface="Times New Roman"/>
                          <a:ea typeface="方正细黑一_GBK"/>
                          <a:cs typeface="Courier New"/>
                        </a:rPr>
                        <a:t>1962</a:t>
                      </a:r>
                      <a:r>
                        <a:rPr lang="zh-CN" sz="2800" b="1" kern="100" dirty="0">
                          <a:effectLst/>
                          <a:latin typeface="Times New Roman"/>
                          <a:ea typeface="方正细黑一_GBK"/>
                          <a:cs typeface="Times New Roman"/>
                        </a:rPr>
                        <a:t>年，阿尔及利亚独立</a:t>
                      </a:r>
                      <a:endParaRPr lang="zh-CN" sz="2800" kern="100" dirty="0">
                        <a:effectLst/>
                        <a:latin typeface="宋体"/>
                        <a:cs typeface="Courier New"/>
                      </a:endParaRPr>
                    </a:p>
                  </a:txBody>
                  <a:tcPr marL="47233" marR="47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4353">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其他地区</a:t>
                      </a:r>
                      <a:endParaRPr lang="zh-CN" sz="2800" kern="100">
                        <a:effectLst/>
                        <a:latin typeface="宋体"/>
                        <a:cs typeface="Courier New"/>
                      </a:endParaRPr>
                    </a:p>
                  </a:txBody>
                  <a:tcPr marL="47233" marR="47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宋体"/>
                          <a:cs typeface="宋体"/>
                        </a:rPr>
                        <a:t>①</a:t>
                      </a:r>
                      <a:r>
                        <a:rPr lang="en-US" sz="2800" b="1" kern="100" dirty="0">
                          <a:effectLst/>
                          <a:latin typeface="Times New Roman"/>
                          <a:ea typeface="方正细黑一_GBK"/>
                          <a:cs typeface="Courier New"/>
                        </a:rPr>
                        <a:t>1960</a:t>
                      </a:r>
                      <a:r>
                        <a:rPr lang="zh-CN" sz="2800" b="1" kern="100" dirty="0">
                          <a:effectLst/>
                          <a:latin typeface="Times New Roman"/>
                          <a:ea typeface="方正细黑一_GBK"/>
                          <a:cs typeface="Times New Roman"/>
                        </a:rPr>
                        <a:t>年，有</a:t>
                      </a:r>
                      <a:r>
                        <a:rPr lang="en-US" sz="2800" b="1" kern="100" dirty="0">
                          <a:effectLst/>
                          <a:latin typeface="Times New Roman"/>
                          <a:ea typeface="方正细黑一_GBK"/>
                          <a:cs typeface="Courier New"/>
                        </a:rPr>
                        <a:t>17</a:t>
                      </a:r>
                      <a:r>
                        <a:rPr lang="zh-CN" sz="2800" b="1" kern="100" dirty="0">
                          <a:effectLst/>
                          <a:latin typeface="Times New Roman"/>
                          <a:ea typeface="方正细黑一_GBK"/>
                          <a:cs typeface="Times New Roman"/>
                        </a:rPr>
                        <a:t>个非洲国家独立，这一年被称为</a:t>
                      </a:r>
                      <a:r>
                        <a:rPr lang="en-US" sz="2800" b="1" kern="100" dirty="0" smtClean="0">
                          <a:effectLst/>
                          <a:latin typeface="Times New Roman"/>
                          <a:ea typeface="方正细黑一_GBK"/>
                          <a:cs typeface="Courier New"/>
                        </a:rPr>
                        <a:t>“_______”</a:t>
                      </a:r>
                      <a:r>
                        <a:rPr lang="zh-CN" sz="2800" b="1" kern="100" dirty="0">
                          <a:effectLst/>
                          <a:latin typeface="Times New Roman"/>
                          <a:ea typeface="方正细黑一_GBK"/>
                          <a:cs typeface="Times New Roman"/>
                        </a:rPr>
                        <a:t>；</a:t>
                      </a:r>
                      <a:endParaRPr lang="zh-CN" sz="2800" kern="100" dirty="0">
                        <a:effectLst/>
                        <a:latin typeface="宋体"/>
                        <a:cs typeface="Courier New"/>
                      </a:endParaRPr>
                    </a:p>
                    <a:p>
                      <a:pPr algn="l">
                        <a:lnSpc>
                          <a:spcPct val="14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到</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a:t>
                      </a:r>
                      <a:r>
                        <a:rPr lang="en-US" sz="2800" b="1" kern="100" dirty="0">
                          <a:effectLst/>
                          <a:latin typeface="Times New Roman"/>
                          <a:ea typeface="方正细黑一_GBK"/>
                          <a:cs typeface="Courier New"/>
                        </a:rPr>
                        <a:t>60</a:t>
                      </a:r>
                      <a:r>
                        <a:rPr lang="zh-CN" sz="2800" b="1" kern="100" dirty="0">
                          <a:effectLst/>
                          <a:latin typeface="Times New Roman"/>
                          <a:ea typeface="方正细黑一_GBK"/>
                          <a:cs typeface="Times New Roman"/>
                        </a:rPr>
                        <a:t>年代末，非洲的独立国家已达</a:t>
                      </a:r>
                      <a:r>
                        <a:rPr lang="en-US" sz="2800" b="1" kern="100" dirty="0">
                          <a:effectLst/>
                          <a:latin typeface="Times New Roman"/>
                          <a:ea typeface="方正细黑一_GBK"/>
                          <a:cs typeface="Courier New"/>
                        </a:rPr>
                        <a:t>41</a:t>
                      </a:r>
                      <a:r>
                        <a:rPr lang="zh-CN" sz="2800" b="1" kern="100" dirty="0">
                          <a:effectLst/>
                          <a:latin typeface="Times New Roman"/>
                          <a:ea typeface="方正细黑一_GBK"/>
                          <a:cs typeface="Times New Roman"/>
                        </a:rPr>
                        <a:t>个。英、法、比、葡等国在非洲的殖民帝国彻底崩溃</a:t>
                      </a:r>
                      <a:endParaRPr lang="zh-CN" sz="2800" kern="100" dirty="0">
                        <a:effectLst/>
                        <a:latin typeface="宋体"/>
                        <a:cs typeface="Courier New"/>
                      </a:endParaRPr>
                    </a:p>
                  </a:txBody>
                  <a:tcPr marL="47233" marR="472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623004" y="220483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纳赛尔</a:t>
            </a:r>
            <a:endParaRPr lang="zh-CN" altLang="en-US" dirty="0"/>
          </a:p>
        </p:txBody>
      </p:sp>
      <p:sp>
        <p:nvSpPr>
          <p:cNvPr id="8" name="矩形 7"/>
          <p:cNvSpPr/>
          <p:nvPr/>
        </p:nvSpPr>
        <p:spPr>
          <a:xfrm>
            <a:off x="2785127" y="412995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法国</a:t>
            </a:r>
            <a:endParaRPr lang="zh-CN" altLang="en-US" dirty="0"/>
          </a:p>
        </p:txBody>
      </p:sp>
      <p:sp>
        <p:nvSpPr>
          <p:cNvPr id="9" name="矩形 8"/>
          <p:cNvSpPr/>
          <p:nvPr/>
        </p:nvSpPr>
        <p:spPr>
          <a:xfrm>
            <a:off x="10058137" y="477804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非洲年</a:t>
            </a:r>
            <a:endParaRPr lang="zh-CN" altLang="en-US"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1"/>
            <a:ext cx="10975658" cy="5112650"/>
          </a:xfrm>
        </p:spPr>
        <p:txBody>
          <a:bodyPr>
            <a:normAutofit/>
          </a:bodyPr>
          <a:lstStyle/>
          <a:p>
            <a:pPr indent="447675" algn="just">
              <a:lnSpc>
                <a:spcPct val="170000"/>
              </a:lnSpc>
              <a:spcAft>
                <a:spcPts val="0"/>
              </a:spcAft>
              <a:tabLst>
                <a:tab pos="2430780" algn="l"/>
              </a:tabLst>
            </a:pPr>
            <a:r>
              <a:rPr lang="en-US" altLang="zh-CN" sz="2800" b="1" kern="100" dirty="0">
                <a:solidFill>
                  <a:srgbClr val="C0504D"/>
                </a:solidFill>
                <a:latin typeface="Times New Roman"/>
                <a:ea typeface="方正细黑一_GBK"/>
                <a:cs typeface="Courier New"/>
              </a:rPr>
              <a:t>3.</a:t>
            </a:r>
            <a:r>
              <a:rPr lang="zh-CN" altLang="zh-CN" sz="2800" b="1" kern="100" dirty="0">
                <a:solidFill>
                  <a:srgbClr val="C0504D"/>
                </a:solidFill>
                <a:latin typeface="Times New Roman"/>
                <a:ea typeface="方正细黑一_GBK"/>
                <a:cs typeface="Times New Roman"/>
              </a:rPr>
              <a:t>拉丁美洲捍卫国家主权的斗争</a:t>
            </a:r>
            <a:endParaRPr lang="zh-CN" altLang="zh-CN" sz="1050" kern="100" dirty="0">
              <a:latin typeface="宋体"/>
              <a:cs typeface="Courier New"/>
            </a:endParaRPr>
          </a:p>
          <a:p>
            <a:pPr indent="447675"/>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260622275"/>
              </p:ext>
            </p:extLst>
          </p:nvPr>
        </p:nvGraphicFramePr>
        <p:xfrm>
          <a:off x="1128897" y="1412720"/>
          <a:ext cx="9937380" cy="4248590"/>
        </p:xfrm>
        <a:graphic>
          <a:graphicData uri="http://schemas.openxmlformats.org/drawingml/2006/table">
            <a:tbl>
              <a:tblPr/>
              <a:tblGrid>
                <a:gridCol w="1306141"/>
                <a:gridCol w="8631239"/>
              </a:tblGrid>
              <a:tr h="2448340">
                <a:tc>
                  <a:txBody>
                    <a:bodyPr/>
                    <a:lstStyle/>
                    <a:p>
                      <a:pPr algn="ctr">
                        <a:lnSpc>
                          <a:spcPct val="170000"/>
                        </a:lnSpc>
                        <a:spcAft>
                          <a:spcPts val="0"/>
                        </a:spcAft>
                        <a:tabLst>
                          <a:tab pos="2430780" algn="l"/>
                        </a:tabLst>
                      </a:pPr>
                      <a:r>
                        <a:rPr lang="zh-CN" sz="2800" b="1" kern="100" dirty="0">
                          <a:effectLst/>
                          <a:latin typeface="Times New Roman"/>
                          <a:ea typeface="方正细黑一_GBK"/>
                          <a:cs typeface="Times New Roman"/>
                        </a:rPr>
                        <a:t>古巴</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en-US" sz="2800" b="1" kern="100" dirty="0">
                          <a:effectLst/>
                          <a:latin typeface="Times New Roman"/>
                          <a:ea typeface="方正细黑一_GBK"/>
                          <a:cs typeface="Courier New"/>
                        </a:rPr>
                        <a:t>1959</a:t>
                      </a:r>
                      <a:r>
                        <a:rPr lang="zh-CN" sz="2800" b="1" kern="100" dirty="0">
                          <a:effectLst/>
                          <a:latin typeface="Times New Roman"/>
                          <a:ea typeface="方正细黑一_GBK"/>
                          <a:cs typeface="Times New Roman"/>
                        </a:rPr>
                        <a:t>年，</a:t>
                      </a:r>
                      <a:r>
                        <a:rPr lang="zh-CN" sz="2800" b="1" kern="100" dirty="0" smtClean="0">
                          <a:effectLst/>
                          <a:latin typeface="Times New Roman"/>
                          <a:ea typeface="方正细黑一_GBK"/>
                          <a:cs typeface="Times New Roman"/>
                        </a:rPr>
                        <a:t>以</a:t>
                      </a:r>
                      <a:r>
                        <a:rPr lang="en-US" altLang="zh-CN" sz="2800" b="1" kern="100" dirty="0" smtClean="0">
                          <a:effectLst/>
                          <a:latin typeface="Times New Roman"/>
                          <a:ea typeface="方正细黑一_GBK"/>
                          <a:cs typeface="Times New Roman"/>
                        </a:rPr>
                        <a:t>_________</a:t>
                      </a:r>
                      <a:r>
                        <a:rPr lang="zh-CN" sz="2800" b="1" kern="100" dirty="0" smtClean="0">
                          <a:effectLst/>
                          <a:latin typeface="Times New Roman"/>
                          <a:ea typeface="方正细黑一_GBK"/>
                          <a:cs typeface="Times New Roman"/>
                        </a:rPr>
                        <a:t>为</a:t>
                      </a:r>
                      <a:r>
                        <a:rPr lang="zh-CN" sz="2800" b="1" kern="100" dirty="0">
                          <a:effectLst/>
                          <a:latin typeface="Times New Roman"/>
                          <a:ea typeface="方正细黑一_GBK"/>
                          <a:cs typeface="Times New Roman"/>
                        </a:rPr>
                        <a:t>首的古巴革命力量进行武装斗争，推翻了美国扶植的傀儡政权。</a:t>
                      </a:r>
                      <a:r>
                        <a:rPr lang="en-US" sz="2800" b="1" kern="100" dirty="0">
                          <a:effectLst/>
                          <a:latin typeface="Times New Roman"/>
                          <a:ea typeface="方正细黑一_GBK"/>
                          <a:cs typeface="Courier New"/>
                        </a:rPr>
                        <a:t>1961</a:t>
                      </a:r>
                      <a:r>
                        <a:rPr lang="zh-CN" sz="2800" b="1" kern="100" dirty="0">
                          <a:effectLst/>
                          <a:latin typeface="Times New Roman"/>
                          <a:ea typeface="方正细黑一_GBK"/>
                          <a:cs typeface="Times New Roman"/>
                        </a:rPr>
                        <a:t>年，卡斯特罗宣布古巴是社会主义国家</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0250">
                <a:tc>
                  <a:txBody>
                    <a:bodyPr/>
                    <a:lstStyle/>
                    <a:p>
                      <a:pPr algn="ctr">
                        <a:lnSpc>
                          <a:spcPct val="170000"/>
                        </a:lnSpc>
                        <a:spcAft>
                          <a:spcPts val="0"/>
                        </a:spcAft>
                        <a:tabLst>
                          <a:tab pos="2430780" algn="l"/>
                        </a:tabLst>
                      </a:pPr>
                      <a:r>
                        <a:rPr lang="zh-CN" sz="2800" b="1" kern="100">
                          <a:effectLst/>
                          <a:latin typeface="Times New Roman"/>
                          <a:ea typeface="方正细黑一_GBK"/>
                          <a:cs typeface="Times New Roman"/>
                        </a:rPr>
                        <a:t>巴拿马</a:t>
                      </a:r>
                      <a:endParaRPr lang="zh-CN" sz="1050" kern="10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70000"/>
                        </a:lnSpc>
                        <a:spcAft>
                          <a:spcPts val="0"/>
                        </a:spcAft>
                        <a:tabLst>
                          <a:tab pos="2430780" algn="l"/>
                        </a:tabLst>
                      </a:pPr>
                      <a:r>
                        <a:rPr lang="zh-CN" sz="2800" b="1" kern="100" dirty="0">
                          <a:effectLst/>
                          <a:latin typeface="Times New Roman"/>
                          <a:ea typeface="方正细黑一_GBK"/>
                          <a:cs typeface="Times New Roman"/>
                        </a:rPr>
                        <a:t>巴拿马人民不断开展斗争，终于在</a:t>
                      </a:r>
                      <a:r>
                        <a:rPr lang="en-US" sz="2800" b="1" kern="100" dirty="0">
                          <a:effectLst/>
                          <a:latin typeface="Times New Roman"/>
                          <a:ea typeface="方正细黑一_GBK"/>
                          <a:cs typeface="Courier New"/>
                        </a:rPr>
                        <a:t>1999</a:t>
                      </a:r>
                      <a:r>
                        <a:rPr lang="zh-CN" sz="2800" b="1" kern="100" dirty="0">
                          <a:effectLst/>
                          <a:latin typeface="Times New Roman"/>
                          <a:ea typeface="方正细黑一_GBK"/>
                          <a:cs typeface="Times New Roman"/>
                        </a:rPr>
                        <a:t>年</a:t>
                      </a:r>
                      <a:r>
                        <a:rPr lang="zh-CN" sz="2800" b="1" kern="100" dirty="0" smtClean="0">
                          <a:effectLst/>
                          <a:latin typeface="Times New Roman"/>
                          <a:ea typeface="方正细黑一_GBK"/>
                          <a:cs typeface="Times New Roman"/>
                        </a:rPr>
                        <a:t>从</a:t>
                      </a:r>
                      <a:r>
                        <a:rPr lang="en-US" altLang="zh-CN" sz="2800" b="1" kern="100" dirty="0" smtClean="0">
                          <a:effectLst/>
                          <a:latin typeface="Times New Roman"/>
                          <a:ea typeface="方正细黑一_GBK"/>
                          <a:cs typeface="Times New Roman"/>
                        </a:rPr>
                        <a:t>_____</a:t>
                      </a:r>
                      <a:r>
                        <a:rPr lang="zh-CN" sz="2800" b="1" kern="100" dirty="0" smtClean="0">
                          <a:effectLst/>
                          <a:latin typeface="Times New Roman"/>
                          <a:ea typeface="方正细黑一_GBK"/>
                          <a:cs typeface="Times New Roman"/>
                        </a:rPr>
                        <a:t>手</a:t>
                      </a:r>
                      <a:r>
                        <a:rPr lang="zh-CN" sz="2800" b="1" kern="100" dirty="0">
                          <a:effectLst/>
                          <a:latin typeface="Times New Roman"/>
                          <a:ea typeface="方正细黑一_GBK"/>
                          <a:cs typeface="Times New Roman"/>
                        </a:rPr>
                        <a:t>中收回了巴拿马运河区的全部主权</a:t>
                      </a:r>
                      <a:endParaRPr lang="zh-CN" sz="1050" kern="100" dirty="0">
                        <a:effectLst/>
                        <a:latin typeface="宋体"/>
                        <a:cs typeface="Courier New"/>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4297337" y="1700760"/>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卡斯特罗</a:t>
            </a:r>
            <a:endParaRPr lang="zh-CN" altLang="en-US" dirty="0"/>
          </a:p>
        </p:txBody>
      </p:sp>
      <p:sp>
        <p:nvSpPr>
          <p:cNvPr id="8" name="矩形 7"/>
          <p:cNvSpPr/>
          <p:nvPr/>
        </p:nvSpPr>
        <p:spPr>
          <a:xfrm>
            <a:off x="9266027" y="4221110"/>
            <a:ext cx="906017"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美国</a:t>
            </a:r>
            <a:endParaRPr lang="zh-CN" altLang="en-US"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279307"/>
            <a:ext cx="10975658" cy="4237983"/>
          </a:xfrm>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第二次世界大战削弱了帝国主义势力，亚非拉人民经受了反法西斯战争的锻炼，为战后初期民族解放运动创造了条件。二战后的亚非拉民族独立运动使世界殖民体系彻底瓦解，而世界殖民体系的崩溃是</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世纪的伟大变化之一，是人类历史的巨大进步。</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807" y="116540"/>
            <a:ext cx="10975658" cy="5040640"/>
          </a:xfrm>
        </p:spPr>
        <p:txBody>
          <a:bodyPr>
            <a:normAutofit/>
          </a:bodyPr>
          <a:lstStyle/>
          <a:p>
            <a:pPr indent="713740" algn="just">
              <a:lnSpc>
                <a:spcPct val="140000"/>
              </a:lnSpc>
              <a:spcAft>
                <a:spcPts val="0"/>
              </a:spcAft>
              <a:tabLst>
                <a:tab pos="2430780" algn="l"/>
              </a:tabLst>
            </a:pPr>
            <a:r>
              <a:rPr lang="zh-CN" altLang="zh-CN" sz="2800" b="1" kern="100" dirty="0">
                <a:solidFill>
                  <a:srgbClr val="C0504D"/>
                </a:solidFill>
                <a:latin typeface="Times New Roman"/>
                <a:ea typeface="方正细黑一_GBK"/>
                <a:cs typeface="Times New Roman"/>
              </a:rPr>
              <a:t>二、发展中国家的成就与挑战</a:t>
            </a:r>
            <a:endParaRPr lang="zh-CN" altLang="zh-CN" sz="1050" kern="100" dirty="0">
              <a:latin typeface="宋体"/>
              <a:cs typeface="Courier New"/>
            </a:endParaRPr>
          </a:p>
          <a:p>
            <a:pPr indent="713740" algn="just">
              <a:lnSpc>
                <a:spcPct val="140000"/>
              </a:lnSpc>
              <a:spcAft>
                <a:spcPts val="0"/>
              </a:spcAft>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latin typeface="Times New Roman"/>
                <a:ea typeface="方正细黑一_GBK"/>
                <a:cs typeface="Times New Roman"/>
              </a:rPr>
              <a:t>．</a:t>
            </a:r>
            <a:r>
              <a:rPr lang="zh-CN" altLang="zh-CN" sz="2800" b="1" kern="100" dirty="0">
                <a:solidFill>
                  <a:srgbClr val="C0504D"/>
                </a:solidFill>
                <a:latin typeface="Times New Roman"/>
                <a:ea typeface="方正细黑一_GBK"/>
                <a:cs typeface="Times New Roman"/>
              </a:rPr>
              <a:t>成就</a:t>
            </a:r>
            <a:endParaRPr lang="zh-CN" altLang="zh-CN" sz="1050" kern="100" dirty="0">
              <a:latin typeface="宋体"/>
              <a:cs typeface="Courier New"/>
            </a:endParaRPr>
          </a:p>
          <a:p>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537205792"/>
              </p:ext>
            </p:extLst>
          </p:nvPr>
        </p:nvGraphicFramePr>
        <p:xfrm>
          <a:off x="900463" y="1630904"/>
          <a:ext cx="9949784" cy="4966536"/>
        </p:xfrm>
        <a:graphic>
          <a:graphicData uri="http://schemas.openxmlformats.org/drawingml/2006/table">
            <a:tbl>
              <a:tblPr/>
              <a:tblGrid>
                <a:gridCol w="1037346"/>
                <a:gridCol w="8912438"/>
              </a:tblGrid>
              <a:tr h="2446186">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亚洲</a:t>
                      </a:r>
                      <a:endParaRPr lang="zh-CN" sz="2800" kern="100" dirty="0">
                        <a:effectLst/>
                        <a:latin typeface="宋体"/>
                        <a:cs typeface="Courier New"/>
                      </a:endParaRPr>
                    </a:p>
                  </a:txBody>
                  <a:tcPr marL="64945" marR="64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东亚：</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a:t>
                      </a:r>
                      <a:r>
                        <a:rPr lang="en-US" sz="2800" b="1" kern="100" dirty="0">
                          <a:effectLst/>
                          <a:latin typeface="Times New Roman"/>
                          <a:ea typeface="方正细黑一_GBK"/>
                          <a:cs typeface="Courier New"/>
                        </a:rPr>
                        <a:t>60—80</a:t>
                      </a:r>
                      <a:r>
                        <a:rPr lang="zh-CN" sz="2800" b="1" kern="100" dirty="0">
                          <a:effectLst/>
                          <a:latin typeface="Times New Roman"/>
                          <a:ea typeface="方正细黑一_GBK"/>
                          <a:cs typeface="Times New Roman"/>
                        </a:rPr>
                        <a:t>年代，新加坡、韩国等亚洲国家抓住机会实现了经济高速增长，成为新兴工业化国家；</a:t>
                      </a:r>
                      <a:endParaRPr lang="zh-CN" sz="2800" kern="100" dirty="0">
                        <a:effectLst/>
                        <a:latin typeface="宋体"/>
                        <a:cs typeface="Courier New"/>
                      </a:endParaRPr>
                    </a:p>
                    <a:p>
                      <a:pPr algn="l">
                        <a:lnSpc>
                          <a:spcPct val="14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西亚</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____________</a:t>
                      </a:r>
                      <a:r>
                        <a:rPr lang="zh-CN" sz="2800" b="1" kern="100" dirty="0" smtClean="0">
                          <a:effectLst/>
                          <a:latin typeface="Times New Roman"/>
                          <a:ea typeface="方正细黑一_GBK"/>
                          <a:cs typeface="Times New Roman"/>
                        </a:rPr>
                        <a:t>、</a:t>
                      </a:r>
                      <a:r>
                        <a:rPr lang="zh-CN" sz="2800" b="1" kern="100" dirty="0">
                          <a:effectLst/>
                          <a:latin typeface="Times New Roman"/>
                          <a:ea typeface="方正细黑一_GBK"/>
                          <a:cs typeface="Times New Roman"/>
                        </a:rPr>
                        <a:t>科威特等海湾产油国也出现了</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石油繁荣</a:t>
                      </a:r>
                      <a:r>
                        <a:rPr lang="en-US" sz="2800" b="1" kern="100" dirty="0">
                          <a:effectLst/>
                          <a:latin typeface="Times New Roman"/>
                          <a:ea typeface="方正细黑一_GBK"/>
                          <a:cs typeface="Courier New"/>
                        </a:rPr>
                        <a:t>”</a:t>
                      </a:r>
                      <a:r>
                        <a:rPr lang="zh-CN" sz="2800" b="1" kern="100" dirty="0">
                          <a:effectLst/>
                          <a:latin typeface="Times New Roman"/>
                          <a:ea typeface="方正细黑一_GBK"/>
                          <a:cs typeface="Times New Roman"/>
                        </a:rPr>
                        <a:t>和经济起飞</a:t>
                      </a:r>
                      <a:endParaRPr lang="zh-CN" sz="2800" kern="100" dirty="0">
                        <a:effectLst/>
                        <a:latin typeface="宋体"/>
                        <a:cs typeface="Courier New"/>
                      </a:endParaRPr>
                    </a:p>
                  </a:txBody>
                  <a:tcPr marL="64945" marR="64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4170">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拉美</a:t>
                      </a:r>
                      <a:endParaRPr lang="zh-CN" sz="2800" kern="100">
                        <a:effectLst/>
                        <a:latin typeface="宋体"/>
                        <a:cs typeface="Courier New"/>
                      </a:endParaRPr>
                    </a:p>
                  </a:txBody>
                  <a:tcPr marL="64945" marR="64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宋体"/>
                          <a:cs typeface="宋体"/>
                        </a:rPr>
                        <a:t>①</a:t>
                      </a:r>
                      <a:r>
                        <a:rPr lang="zh-CN" sz="2800" b="1" kern="100" dirty="0">
                          <a:effectLst/>
                          <a:latin typeface="Times New Roman"/>
                          <a:ea typeface="方正细黑一_GBK"/>
                          <a:cs typeface="Times New Roman"/>
                        </a:rPr>
                        <a:t>巴西、墨西哥</a:t>
                      </a:r>
                      <a:r>
                        <a:rPr lang="zh-CN" sz="2800" b="1" kern="100" dirty="0" smtClean="0">
                          <a:effectLst/>
                          <a:latin typeface="Times New Roman"/>
                          <a:ea typeface="方正细黑一_GBK"/>
                          <a:cs typeface="Times New Roman"/>
                        </a:rPr>
                        <a:t>、</a:t>
                      </a:r>
                      <a:r>
                        <a:rPr lang="en-US" altLang="zh-CN" sz="2800" b="1" kern="100" dirty="0" smtClean="0">
                          <a:effectLst/>
                          <a:latin typeface="Times New Roman"/>
                          <a:ea typeface="方正细黑一_GBK"/>
                          <a:cs typeface="Times New Roman"/>
                        </a:rPr>
                        <a:t>_______</a:t>
                      </a:r>
                      <a:r>
                        <a:rPr lang="zh-CN" sz="2800" b="1" kern="100" dirty="0" smtClean="0">
                          <a:effectLst/>
                          <a:latin typeface="Times New Roman"/>
                          <a:ea typeface="方正细黑一_GBK"/>
                          <a:cs typeface="Times New Roman"/>
                        </a:rPr>
                        <a:t>等</a:t>
                      </a:r>
                      <a:r>
                        <a:rPr lang="zh-CN" sz="2800" b="1" kern="100" dirty="0">
                          <a:effectLst/>
                          <a:latin typeface="Times New Roman"/>
                          <a:ea typeface="方正细黑一_GBK"/>
                          <a:cs typeface="Times New Roman"/>
                        </a:rPr>
                        <a:t>国家基本实现了工业化；</a:t>
                      </a:r>
                      <a:endParaRPr lang="zh-CN" sz="2800" kern="100" dirty="0">
                        <a:effectLst/>
                        <a:latin typeface="宋体"/>
                        <a:cs typeface="Courier New"/>
                      </a:endParaRPr>
                    </a:p>
                    <a:p>
                      <a:pPr algn="l">
                        <a:lnSpc>
                          <a:spcPct val="140000"/>
                        </a:lnSpc>
                        <a:spcAft>
                          <a:spcPts val="0"/>
                        </a:spcAft>
                        <a:tabLst>
                          <a:tab pos="2430780" algn="l"/>
                        </a:tabLst>
                      </a:pPr>
                      <a:r>
                        <a:rPr lang="zh-CN" sz="2800" b="1" kern="100" dirty="0">
                          <a:effectLst/>
                          <a:latin typeface="宋体"/>
                          <a:cs typeface="宋体"/>
                        </a:rPr>
                        <a:t>②</a:t>
                      </a:r>
                      <a:r>
                        <a:rPr lang="zh-CN" sz="2800" b="1" kern="100" dirty="0">
                          <a:effectLst/>
                          <a:latin typeface="Times New Roman"/>
                          <a:ea typeface="方正细黑一_GBK"/>
                          <a:cs typeface="Times New Roman"/>
                        </a:rPr>
                        <a:t>大多数拉美国家属于中等收入国家</a:t>
                      </a:r>
                      <a:endParaRPr lang="zh-CN" sz="2800" kern="100" dirty="0">
                        <a:effectLst/>
                        <a:latin typeface="宋体"/>
                        <a:cs typeface="Courier New"/>
                      </a:endParaRPr>
                    </a:p>
                  </a:txBody>
                  <a:tcPr marL="64945" marR="64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96180">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非洲</a:t>
                      </a:r>
                      <a:endParaRPr lang="zh-CN" sz="2800" kern="100">
                        <a:effectLst/>
                        <a:latin typeface="宋体"/>
                        <a:cs typeface="Courier New"/>
                      </a:endParaRPr>
                    </a:p>
                  </a:txBody>
                  <a:tcPr marL="64945" marR="64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独立后到</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a:t>
                      </a:r>
                      <a:r>
                        <a:rPr lang="en-US" sz="2800" b="1" kern="100" dirty="0">
                          <a:effectLst/>
                          <a:latin typeface="Times New Roman"/>
                          <a:ea typeface="方正细黑一_GBK"/>
                          <a:cs typeface="Courier New"/>
                        </a:rPr>
                        <a:t>70</a:t>
                      </a:r>
                      <a:r>
                        <a:rPr lang="zh-CN" sz="2800" b="1" kern="100" dirty="0">
                          <a:effectLst/>
                          <a:latin typeface="Times New Roman"/>
                          <a:ea typeface="方正细黑一_GBK"/>
                          <a:cs typeface="Times New Roman"/>
                        </a:rPr>
                        <a:t>年代中期，经济发展较快；后来陷入困境；</a:t>
                      </a:r>
                      <a:r>
                        <a:rPr lang="en-US" sz="2800" b="1" kern="100" dirty="0">
                          <a:effectLst/>
                          <a:latin typeface="Times New Roman"/>
                          <a:ea typeface="方正细黑一_GBK"/>
                          <a:cs typeface="Courier New"/>
                        </a:rPr>
                        <a:t>20</a:t>
                      </a:r>
                      <a:r>
                        <a:rPr lang="zh-CN" sz="2800" b="1" kern="100" dirty="0">
                          <a:effectLst/>
                          <a:latin typeface="Times New Roman"/>
                          <a:ea typeface="方正细黑一_GBK"/>
                          <a:cs typeface="Times New Roman"/>
                        </a:rPr>
                        <a:t>世纪</a:t>
                      </a:r>
                      <a:r>
                        <a:rPr lang="en-US" sz="2800" b="1" kern="100" dirty="0">
                          <a:effectLst/>
                          <a:latin typeface="Times New Roman"/>
                          <a:ea typeface="方正细黑一_GBK"/>
                          <a:cs typeface="Courier New"/>
                        </a:rPr>
                        <a:t>90</a:t>
                      </a:r>
                      <a:r>
                        <a:rPr lang="zh-CN" sz="2800" b="1" kern="100" dirty="0">
                          <a:effectLst/>
                          <a:latin typeface="Times New Roman"/>
                          <a:ea typeface="方正细黑一_GBK"/>
                          <a:cs typeface="Times New Roman"/>
                        </a:rPr>
                        <a:t>年代中期经济又开始增长</a:t>
                      </a:r>
                      <a:endParaRPr lang="zh-CN" sz="2800" kern="100" dirty="0">
                        <a:effectLst/>
                        <a:latin typeface="宋体"/>
                        <a:cs typeface="Courier New"/>
                      </a:endParaRPr>
                    </a:p>
                  </a:txBody>
                  <a:tcPr marL="64945" marR="64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3433217" y="2905780"/>
            <a:ext cx="1988045"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沙特阿拉伯</a:t>
            </a:r>
            <a:endParaRPr lang="zh-CN" altLang="en-US" dirty="0"/>
          </a:p>
        </p:txBody>
      </p:sp>
      <p:sp>
        <p:nvSpPr>
          <p:cNvPr id="8" name="矩形 7"/>
          <p:cNvSpPr/>
          <p:nvPr/>
        </p:nvSpPr>
        <p:spPr>
          <a:xfrm>
            <a:off x="4873417" y="4149100"/>
            <a:ext cx="1266693"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阿根廷</a:t>
            </a:r>
            <a:endParaRPr lang="zh-CN" altLang="en-US"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04562"/>
            <a:ext cx="10975658" cy="4525963"/>
          </a:xfrm>
        </p:spPr>
        <p:txBody>
          <a:bodyPr>
            <a:normAutofit/>
          </a:bodyPr>
          <a:lstStyle/>
          <a:p>
            <a:pPr indent="358775" algn="just">
              <a:lnSpc>
                <a:spcPct val="170000"/>
              </a:lnSpc>
              <a:spcAft>
                <a:spcPts val="0"/>
              </a:spcAft>
              <a:tabLst>
                <a:tab pos="2430780" algn="l"/>
              </a:tabLst>
            </a:pPr>
            <a:r>
              <a:rPr lang="en-US" altLang="zh-CN" sz="2800" b="1" kern="100" dirty="0" smtClean="0">
                <a:solidFill>
                  <a:srgbClr val="C0504D"/>
                </a:solidFill>
                <a:latin typeface="Times New Roman"/>
                <a:ea typeface="方正细黑一_GBK"/>
                <a:cs typeface="Courier New"/>
              </a:rPr>
              <a:t>2.</a:t>
            </a:r>
            <a:r>
              <a:rPr lang="zh-CN" altLang="zh-CN" sz="2800" b="1" kern="100" dirty="0" smtClean="0">
                <a:solidFill>
                  <a:srgbClr val="C0504D"/>
                </a:solidFill>
                <a:latin typeface="Times New Roman"/>
                <a:ea typeface="方正细黑一_GBK"/>
                <a:cs typeface="Times New Roman"/>
              </a:rPr>
              <a:t>面临的具体问题和调整结果</a:t>
            </a:r>
            <a:endParaRPr lang="zh-CN" altLang="zh-CN" sz="1050" kern="100" dirty="0" smtClean="0">
              <a:latin typeface="宋体"/>
              <a:cs typeface="Courier New"/>
            </a:endParaRPr>
          </a:p>
          <a:p>
            <a:pPr indent="358775"/>
            <a:endParaRPr lang="zh-CN" altLang="en-US" sz="2800" dirty="0"/>
          </a:p>
        </p:txBody>
      </p:sp>
      <p:graphicFrame>
        <p:nvGraphicFramePr>
          <p:cNvPr id="4" name="表格 3"/>
          <p:cNvGraphicFramePr>
            <a:graphicFrameLocks noGrp="1"/>
          </p:cNvGraphicFramePr>
          <p:nvPr>
            <p:extLst>
              <p:ext uri="{D42A27DB-BD31-4B8C-83A1-F6EECF244321}">
                <p14:modId xmlns:p14="http://schemas.microsoft.com/office/powerpoint/2010/main" val="867269672"/>
              </p:ext>
            </p:extLst>
          </p:nvPr>
        </p:nvGraphicFramePr>
        <p:xfrm>
          <a:off x="912868" y="1068682"/>
          <a:ext cx="10369440" cy="5376672"/>
        </p:xfrm>
        <a:graphic>
          <a:graphicData uri="http://schemas.openxmlformats.org/drawingml/2006/table">
            <a:tbl>
              <a:tblPr/>
              <a:tblGrid>
                <a:gridCol w="1080149"/>
                <a:gridCol w="4752660"/>
                <a:gridCol w="4536631"/>
              </a:tblGrid>
              <a:tr h="502885">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地区</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面临问题</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调整及结果</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40000"/>
                        </a:lnSpc>
                        <a:spcAft>
                          <a:spcPts val="0"/>
                        </a:spcAft>
                        <a:tabLst>
                          <a:tab pos="2430780" algn="l"/>
                        </a:tabLst>
                      </a:pPr>
                      <a:r>
                        <a:rPr lang="zh-CN" sz="2800" b="1" kern="100" dirty="0">
                          <a:effectLst/>
                          <a:latin typeface="Times New Roman"/>
                          <a:ea typeface="方正细黑一_GBK"/>
                          <a:cs typeface="Times New Roman"/>
                        </a:rPr>
                        <a:t>亚洲</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过分依</a:t>
                      </a:r>
                      <a:r>
                        <a:rPr lang="zh-CN" sz="2800" b="1" kern="100" dirty="0" smtClean="0">
                          <a:effectLst/>
                          <a:latin typeface="Times New Roman"/>
                          <a:ea typeface="方正细黑一_GBK"/>
                          <a:cs typeface="Times New Roman"/>
                        </a:rPr>
                        <a:t>赖</a:t>
                      </a:r>
                      <a:r>
                        <a:rPr lang="en-US" altLang="zh-CN" sz="2800" b="1" kern="100" dirty="0" smtClean="0">
                          <a:effectLst/>
                          <a:latin typeface="Times New Roman"/>
                          <a:ea typeface="方正细黑一_GBK"/>
                          <a:cs typeface="Times New Roman"/>
                        </a:rPr>
                        <a:t>__________</a:t>
                      </a:r>
                      <a:r>
                        <a:rPr lang="zh-CN" sz="2800" b="1" kern="100" dirty="0" smtClean="0">
                          <a:effectLst/>
                          <a:latin typeface="Times New Roman"/>
                          <a:ea typeface="方正细黑一_GBK"/>
                          <a:cs typeface="Times New Roman"/>
                        </a:rPr>
                        <a:t>和</a:t>
                      </a:r>
                      <a:r>
                        <a:rPr lang="zh-CN" sz="2800" b="1" kern="100" dirty="0">
                          <a:effectLst/>
                          <a:latin typeface="Times New Roman"/>
                          <a:ea typeface="方正细黑一_GBK"/>
                          <a:cs typeface="Times New Roman"/>
                        </a:rPr>
                        <a:t>国际市场，承受风险的能力较差</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en-US" sz="2800" b="1" kern="100">
                          <a:effectLst/>
                          <a:latin typeface="Times New Roman"/>
                          <a:ea typeface="方正细黑一_GBK"/>
                          <a:cs typeface="Courier New"/>
                        </a:rPr>
                        <a:t>1997</a:t>
                      </a:r>
                      <a:r>
                        <a:rPr lang="zh-CN" sz="2800" b="1" kern="100">
                          <a:effectLst/>
                          <a:latin typeface="Times New Roman"/>
                          <a:ea typeface="方正细黑一_GBK"/>
                          <a:cs typeface="Times New Roman"/>
                        </a:rPr>
                        <a:t>年的亚洲金融危机促使其重新调整经济结构，健全政府对金融体系的监管</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5769">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拉丁美洲</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过于依赖出口贸易和外资，欠下巨额外债，影响了发展</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a:effectLst/>
                          <a:latin typeface="Times New Roman"/>
                          <a:ea typeface="方正细黑一_GBK"/>
                          <a:cs typeface="Times New Roman"/>
                        </a:rPr>
                        <a:t>经过改革，</a:t>
                      </a:r>
                      <a:r>
                        <a:rPr lang="en-US" sz="2800" b="1" kern="100">
                          <a:effectLst/>
                          <a:latin typeface="Times New Roman"/>
                          <a:ea typeface="方正细黑一_GBK"/>
                          <a:cs typeface="Courier New"/>
                        </a:rPr>
                        <a:t>20</a:t>
                      </a:r>
                      <a:r>
                        <a:rPr lang="zh-CN" sz="2800" b="1" kern="100">
                          <a:effectLst/>
                          <a:latin typeface="Times New Roman"/>
                          <a:ea typeface="方正细黑一_GBK"/>
                          <a:cs typeface="Times New Roman"/>
                        </a:rPr>
                        <a:t>世纪</a:t>
                      </a:r>
                      <a:r>
                        <a:rPr lang="en-US" sz="2800" b="1" kern="100">
                          <a:effectLst/>
                          <a:latin typeface="Times New Roman"/>
                          <a:ea typeface="方正细黑一_GBK"/>
                          <a:cs typeface="Courier New"/>
                        </a:rPr>
                        <a:t>90</a:t>
                      </a:r>
                      <a:r>
                        <a:rPr lang="zh-CN" sz="2800" b="1" kern="100">
                          <a:effectLst/>
                          <a:latin typeface="Times New Roman"/>
                          <a:ea typeface="方正细黑一_GBK"/>
                          <a:cs typeface="Times New Roman"/>
                        </a:rPr>
                        <a:t>年代的拉美经济出现繁荣势头</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8654">
                <a:tc>
                  <a:txBody>
                    <a:bodyPr/>
                    <a:lstStyle/>
                    <a:p>
                      <a:pPr algn="ctr">
                        <a:lnSpc>
                          <a:spcPct val="140000"/>
                        </a:lnSpc>
                        <a:spcAft>
                          <a:spcPts val="0"/>
                        </a:spcAft>
                        <a:tabLst>
                          <a:tab pos="2430780" algn="l"/>
                        </a:tabLst>
                      </a:pPr>
                      <a:r>
                        <a:rPr lang="zh-CN" sz="2800" b="1" kern="100">
                          <a:effectLst/>
                          <a:latin typeface="Times New Roman"/>
                          <a:ea typeface="方正细黑一_GBK"/>
                          <a:cs typeface="Times New Roman"/>
                        </a:rPr>
                        <a:t>非洲</a:t>
                      </a:r>
                      <a:endParaRPr lang="zh-CN" sz="2800" kern="10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是发展最不平衡的地区，到</a:t>
                      </a:r>
                      <a:r>
                        <a:rPr lang="en-US" sz="2800" b="1" kern="100" dirty="0">
                          <a:effectLst/>
                          <a:latin typeface="Times New Roman"/>
                          <a:ea typeface="方正细黑一_GBK"/>
                          <a:cs typeface="Courier New"/>
                        </a:rPr>
                        <a:t>21</a:t>
                      </a:r>
                      <a:r>
                        <a:rPr lang="zh-CN" sz="2800" b="1" kern="100" dirty="0">
                          <a:effectLst/>
                          <a:latin typeface="Times New Roman"/>
                          <a:ea typeface="方正细黑一_GBK"/>
                          <a:cs typeface="Times New Roman"/>
                        </a:rPr>
                        <a:t>世纪初，近一半人口仍生活在贫困线以下</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40000"/>
                        </a:lnSpc>
                        <a:spcAft>
                          <a:spcPts val="0"/>
                        </a:spcAft>
                        <a:tabLst>
                          <a:tab pos="2430780" algn="l"/>
                        </a:tabLst>
                      </a:pPr>
                      <a:r>
                        <a:rPr lang="zh-CN" sz="2800" b="1" kern="100" dirty="0">
                          <a:effectLst/>
                          <a:latin typeface="Times New Roman"/>
                          <a:ea typeface="方正细黑一_GBK"/>
                          <a:cs typeface="Times New Roman"/>
                        </a:rPr>
                        <a:t>成立了各种经济合作组织，共同谋求发展</a:t>
                      </a:r>
                      <a:endParaRPr lang="zh-CN" sz="2800" kern="100" dirty="0">
                        <a:effectLst/>
                        <a:latin typeface="宋体"/>
                        <a:cs typeface="Courier New"/>
                      </a:endParaRPr>
                    </a:p>
                  </a:txBody>
                  <a:tcPr marL="57729" marR="577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3534088" y="2004812"/>
            <a:ext cx="1627369" cy="523220"/>
          </a:xfrm>
          <a:prstGeom prst="rect">
            <a:avLst/>
          </a:prstGeom>
        </p:spPr>
        <p:txBody>
          <a:bodyPr wrap="none">
            <a:spAutoFit/>
          </a:bodyPr>
          <a:lstStyle/>
          <a:p>
            <a:r>
              <a:rPr lang="zh-CN" altLang="en-US" sz="2800" b="1" kern="100" dirty="0">
                <a:solidFill>
                  <a:srgbClr val="FF0000"/>
                </a:solidFill>
                <a:latin typeface="Times New Roman"/>
                <a:ea typeface="方正细黑一_GBK"/>
                <a:cs typeface="Times New Roman"/>
              </a:rPr>
              <a:t>国际资本</a:t>
            </a:r>
            <a:endParaRPr lang="zh-CN" altLang="en-US"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1"/>
            <a:ext cx="11104608" cy="5832809"/>
          </a:xfrm>
        </p:spPr>
        <p:txBody>
          <a:bodyPr>
            <a:normAutofit/>
          </a:bodyPr>
          <a:lstStyle/>
          <a:p>
            <a:pPr indent="627063" algn="just">
              <a:tabLst>
                <a:tab pos="2430780" algn="l"/>
              </a:tabLst>
            </a:pPr>
            <a:r>
              <a:rPr lang="en-US" altLang="zh-CN" sz="2800" b="1" kern="100" dirty="0">
                <a:solidFill>
                  <a:srgbClr val="C0504D"/>
                </a:solidFill>
                <a:latin typeface="Times New Roman"/>
                <a:ea typeface="方正细黑一_GBK"/>
                <a:cs typeface="Courier New"/>
              </a:rPr>
              <a:t>3.</a:t>
            </a:r>
            <a:r>
              <a:rPr lang="zh-CN" altLang="zh-CN" sz="2800" b="1" kern="100" dirty="0">
                <a:solidFill>
                  <a:srgbClr val="C0504D"/>
                </a:solidFill>
                <a:latin typeface="Times New Roman"/>
                <a:ea typeface="方正细黑一_GBK"/>
                <a:cs typeface="Times New Roman"/>
              </a:rPr>
              <a:t>面临的共同挑战</a:t>
            </a:r>
            <a:endParaRPr lang="zh-CN" altLang="zh-CN" sz="1050" kern="100" dirty="0">
              <a:latin typeface="宋体"/>
              <a:cs typeface="Courier New"/>
            </a:endParaRPr>
          </a:p>
          <a:p>
            <a:pPr indent="627063"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不平等</a:t>
            </a:r>
            <a:r>
              <a:rPr lang="zh-CN" altLang="zh-CN" sz="2800" b="1" kern="100" dirty="0" smtClean="0">
                <a:latin typeface="Times New Roman"/>
                <a:ea typeface="方正细黑一_GBK"/>
                <a:cs typeface="Times New Roman"/>
              </a:rPr>
              <a:t>的</a:t>
            </a:r>
            <a:r>
              <a:rPr lang="en-US" altLang="zh-CN" sz="2800" b="1" kern="100" dirty="0" smtClean="0">
                <a:latin typeface="Times New Roman"/>
                <a:ea typeface="方正细黑一_GBK"/>
                <a:cs typeface="Times New Roman"/>
              </a:rPr>
              <a:t>_______________</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a:p>
            <a:pPr indent="627063"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发达国家操纵国际市场，压低农产品和原料价格，抬高工业品价格，损害广大发展中国家的利益。</a:t>
            </a:r>
            <a:endParaRPr lang="zh-CN" altLang="zh-CN" sz="1050" kern="100" dirty="0">
              <a:latin typeface="宋体"/>
              <a:cs typeface="Courier New"/>
            </a:endParaRPr>
          </a:p>
          <a:p>
            <a:pPr indent="627063" algn="just">
              <a:tabLst>
                <a:tab pos="2430780" algn="l"/>
              </a:tabLst>
            </a:pPr>
            <a:r>
              <a:rPr lang="en-US" altLang="zh-CN" sz="2800" b="1" kern="100" dirty="0">
                <a:latin typeface="Times New Roman"/>
                <a:ea typeface="方正细黑一_GBK"/>
                <a:cs typeface="Courier New"/>
              </a:rPr>
              <a:t>(3</a:t>
            </a:r>
            <a:r>
              <a:rPr lang="en-US" altLang="zh-CN" sz="2800" b="1" kern="100" dirty="0" smtClean="0">
                <a:latin typeface="Times New Roman"/>
                <a:ea typeface="方正细黑一_GBK"/>
                <a:cs typeface="Courier New"/>
              </a:rPr>
              <a:t>)__________</a:t>
            </a:r>
            <a:r>
              <a:rPr lang="zh-CN" altLang="zh-CN" sz="2800" b="1" kern="100" dirty="0" smtClean="0">
                <a:solidFill>
                  <a:srgbClr val="FF0000"/>
                </a:solidFill>
                <a:latin typeface="Times New Roman"/>
                <a:ea typeface="方正细黑一_GBK"/>
                <a:cs typeface="Times New Roman"/>
              </a:rPr>
              <a:t> </a:t>
            </a:r>
            <a:r>
              <a:rPr lang="zh-CN" altLang="zh-CN" sz="2800" b="1" kern="100" dirty="0" smtClean="0">
                <a:latin typeface="Times New Roman"/>
                <a:ea typeface="方正细黑一_GBK"/>
                <a:cs typeface="Times New Roman"/>
              </a:rPr>
              <a:t>侵</a:t>
            </a:r>
            <a:r>
              <a:rPr lang="zh-CN" altLang="zh-CN" sz="2800" b="1" kern="100" dirty="0">
                <a:latin typeface="Times New Roman"/>
                <a:ea typeface="方正细黑一_GBK"/>
                <a:cs typeface="Times New Roman"/>
              </a:rPr>
              <a:t>略遗留下来的边界和民族等矛盾，造成一些地区冲突和政局动荡。</a:t>
            </a:r>
            <a:endParaRPr lang="zh-CN" altLang="zh-CN" sz="1050" kern="100" dirty="0">
              <a:latin typeface="宋体"/>
              <a:cs typeface="Courier New"/>
            </a:endParaRPr>
          </a:p>
          <a:p>
            <a:pPr indent="627063" algn="jus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发展中国家自身存在政策失误、人口过快增长、社</a:t>
            </a:r>
            <a:r>
              <a:rPr lang="zh-CN" altLang="zh-CN" sz="2800" b="1" kern="100" dirty="0" smtClean="0">
                <a:latin typeface="Times New Roman"/>
                <a:ea typeface="方正细黑一_GBK"/>
                <a:cs typeface="Times New Roman"/>
              </a:rPr>
              <a:t>会</a:t>
            </a:r>
            <a:r>
              <a:rPr lang="en-US" altLang="zh-CN" sz="2800" b="1" kern="100" dirty="0" smtClean="0">
                <a:latin typeface="Times New Roman"/>
                <a:ea typeface="方正细黑一_GBK"/>
                <a:cs typeface="Times New Roman"/>
              </a:rPr>
              <a:t>_________</a:t>
            </a:r>
            <a:r>
              <a:rPr lang="zh-CN" altLang="zh-CN" sz="2800" b="1" kern="100" dirty="0" smtClean="0">
                <a:latin typeface="Times New Roman"/>
                <a:ea typeface="方正细黑一_GBK"/>
                <a:cs typeface="Times New Roman"/>
              </a:rPr>
              <a:t>、</a:t>
            </a:r>
            <a:r>
              <a:rPr lang="zh-CN" altLang="zh-CN" sz="2800" b="1" kern="100" dirty="0">
                <a:latin typeface="Times New Roman"/>
                <a:ea typeface="方正细黑一_GBK"/>
                <a:cs typeface="Times New Roman"/>
              </a:rPr>
              <a:t>贪污腐败等问题</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
        <p:nvSpPr>
          <p:cNvPr id="4" name="矩形 3"/>
          <p:cNvSpPr/>
          <p:nvPr/>
        </p:nvSpPr>
        <p:spPr>
          <a:xfrm>
            <a:off x="3145177" y="1465581"/>
            <a:ext cx="2709396" cy="523220"/>
          </a:xfrm>
          <a:prstGeom prst="rect">
            <a:avLst/>
          </a:prstGeom>
        </p:spPr>
        <p:txBody>
          <a:bodyPr wrap="none">
            <a:spAutoFit/>
          </a:bodyPr>
          <a:lstStyle/>
          <a:p>
            <a:r>
              <a:rPr lang="zh-CN" altLang="zh-CN" sz="2800" b="1" kern="100" dirty="0">
                <a:solidFill>
                  <a:srgbClr val="FF0000"/>
                </a:solidFill>
                <a:latin typeface="Times New Roman"/>
                <a:ea typeface="方正细黑一_GBK"/>
                <a:cs typeface="Times New Roman"/>
              </a:rPr>
              <a:t>国际经济旧秩序</a:t>
            </a:r>
            <a:endParaRPr lang="zh-CN" altLang="en-US" dirty="0"/>
          </a:p>
        </p:txBody>
      </p:sp>
      <p:sp>
        <p:nvSpPr>
          <p:cNvPr id="6" name="矩形 5"/>
          <p:cNvSpPr/>
          <p:nvPr/>
        </p:nvSpPr>
        <p:spPr>
          <a:xfrm>
            <a:off x="1776987" y="3553871"/>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_GBK"/>
                <a:cs typeface="Times New Roman"/>
              </a:rPr>
              <a:t>殖民主义</a:t>
            </a:r>
            <a:endParaRPr lang="zh-CN" altLang="en-US" dirty="0"/>
          </a:p>
        </p:txBody>
      </p:sp>
      <p:sp>
        <p:nvSpPr>
          <p:cNvPr id="8" name="矩形 7"/>
          <p:cNvSpPr/>
          <p:nvPr/>
        </p:nvSpPr>
        <p:spPr>
          <a:xfrm>
            <a:off x="9986127" y="4922061"/>
            <a:ext cx="1627369" cy="523220"/>
          </a:xfrm>
          <a:prstGeom prst="rect">
            <a:avLst/>
          </a:prstGeom>
        </p:spPr>
        <p:txBody>
          <a:bodyPr wrap="none">
            <a:spAutoFit/>
          </a:bodyPr>
          <a:lstStyle/>
          <a:p>
            <a:r>
              <a:rPr lang="zh-CN" altLang="zh-CN" sz="2800" b="1" kern="100" dirty="0">
                <a:solidFill>
                  <a:srgbClr val="FF0000"/>
                </a:solidFill>
                <a:latin typeface="Times New Roman"/>
                <a:ea typeface="方正细黑一_GBK"/>
                <a:cs typeface="Times New Roman"/>
              </a:rPr>
              <a:t>两极分化</a:t>
            </a:r>
            <a:endParaRPr lang="zh-CN" altLang="en-US"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33"/>
                </a:solidFill>
                <a:latin typeface="Times New Roman"/>
                <a:ea typeface="方正细黑一_GBK"/>
                <a:cs typeface="Courier New"/>
              </a:rPr>
              <a:t>[</a:t>
            </a:r>
            <a:r>
              <a:rPr lang="zh-CN" altLang="zh-CN" sz="2800" b="1" kern="100" dirty="0">
                <a:solidFill>
                  <a:srgbClr val="339933"/>
                </a:solidFill>
                <a:latin typeface="Times New Roman"/>
                <a:ea typeface="方正细黑一_GBK"/>
                <a:cs typeface="Times New Roman"/>
              </a:rPr>
              <a:t>历史认知</a:t>
            </a:r>
            <a:r>
              <a:rPr lang="en-US" altLang="zh-CN" sz="2800" b="1" kern="100" dirty="0">
                <a:solidFill>
                  <a:srgbClr val="339933"/>
                </a:solidFill>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　</a:t>
            </a:r>
            <a:r>
              <a:rPr lang="zh-CN" altLang="zh-CN" sz="2800" b="1" kern="100" dirty="0">
                <a:latin typeface="Times New Roman"/>
                <a:ea typeface="方正细黑一_GBK"/>
                <a:cs typeface="Times New Roman"/>
              </a:rPr>
              <a:t>新兴的民族国家努力探索适合本国国情的发展道路，经济建设取得了巨大的成就。在发展过程中，发展中国家仍面临着一系列问题和挑战，发展之路任重道远。但在经济全球化的大格局中，只要发展中国家坚持推行正确的发展战略，努力构建人类命运共同体，一定能够更加繁荣富强。</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endParaRPr lang="en-US" altLang="zh-CN" sz="2800" dirty="0" smtClean="0"/>
          </a:p>
          <a:p>
            <a:endParaRPr lang="zh-CN" altLang="en-US" sz="2800" dirty="0"/>
          </a:p>
        </p:txBody>
      </p:sp>
      <p:pic>
        <p:nvPicPr>
          <p:cNvPr id="8194" name="Picture 2" descr="理解要深刻.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04099" y="179920"/>
            <a:ext cx="5901878" cy="87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624827" y="1124680"/>
            <a:ext cx="10873510" cy="5262979"/>
          </a:xfrm>
          <a:prstGeom prst="rect">
            <a:avLst/>
          </a:prstGeom>
        </p:spPr>
        <p:txBody>
          <a:bodyPr wrap="square">
            <a:spAutoFit/>
          </a:bodyPr>
          <a:lstStyle/>
          <a:p>
            <a:pPr algn="ctr">
              <a:lnSpc>
                <a:spcPct val="150000"/>
              </a:lnSpc>
              <a:spcAft>
                <a:spcPts val="0"/>
              </a:spcAft>
              <a:tabLst>
                <a:tab pos="2430780" algn="l"/>
              </a:tabLst>
            </a:pPr>
            <a:r>
              <a:rPr lang="zh-CN" altLang="zh-CN" sz="2800" b="1" kern="100" dirty="0">
                <a:solidFill>
                  <a:srgbClr val="7030A0"/>
                </a:solidFill>
                <a:latin typeface="Times New Roman"/>
                <a:ea typeface="方正细黑一_GBK"/>
                <a:cs typeface="Times New Roman"/>
              </a:rPr>
              <a:t>主题　新兴国家的新前景</a:t>
            </a: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二战后亚非拉国家的发展</a:t>
            </a:r>
            <a:endParaRPr lang="zh-CN" altLang="zh-CN" sz="2800" kern="100" dirty="0">
              <a:latin typeface="宋体"/>
              <a:cs typeface="Courier New"/>
            </a:endParaRPr>
          </a:p>
          <a:p>
            <a:pPr algn="ctr">
              <a:lnSpc>
                <a:spcPct val="15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史料探究学习</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5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家</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印度独立前的形势</a:t>
            </a:r>
            <a:endParaRPr lang="zh-CN" altLang="zh-CN" sz="2800" kern="100" dirty="0">
              <a:latin typeface="宋体"/>
              <a:cs typeface="Courier New"/>
            </a:endParaRPr>
          </a:p>
          <a:p>
            <a:pPr indent="713740" algn="just">
              <a:lnSpc>
                <a:spcPct val="150000"/>
              </a:lnSpc>
              <a:spcAft>
                <a:spcPts val="0"/>
              </a:spcAft>
              <a:tabLst>
                <a:tab pos="2430780" algn="l"/>
              </a:tabLst>
            </a:pPr>
            <a:r>
              <a:rPr lang="zh-CN" altLang="zh-CN" sz="2800" b="1" kern="100" dirty="0">
                <a:latin typeface="Times New Roman"/>
                <a:ea typeface="方正细黑一_GBK"/>
                <a:cs typeface="Times New Roman"/>
              </a:rPr>
              <a:t>英国在印度的最后一位总督蒙巴顿的助手伊斯梅这样描述印</a:t>
            </a:r>
            <a:r>
              <a:rPr lang="zh-CN" altLang="zh-CN" sz="2800" b="1" kern="100" dirty="0" smtClean="0">
                <a:latin typeface="Times New Roman"/>
                <a:ea typeface="方正细黑一_GBK"/>
                <a:cs typeface="Times New Roman"/>
              </a:rPr>
              <a:t>度独</a:t>
            </a:r>
            <a:r>
              <a:rPr lang="zh-CN" altLang="zh-CN" sz="2800" b="1" kern="100" dirty="0">
                <a:latin typeface="Times New Roman"/>
                <a:ea typeface="方正细黑一_GBK"/>
                <a:cs typeface="Times New Roman"/>
              </a:rPr>
              <a:t>立前的形势：</a:t>
            </a:r>
            <a:r>
              <a:rPr lang="en-US" altLang="zh-CN" sz="2800" b="1" kern="100" dirty="0">
                <a:latin typeface="Times New Roman"/>
                <a:ea typeface="方正细黑一_GBK"/>
                <a:cs typeface="Courier New"/>
              </a:rPr>
              <a:t>1947</a:t>
            </a:r>
            <a:r>
              <a:rPr lang="zh-CN" altLang="zh-CN" sz="2800" b="1" kern="100" dirty="0">
                <a:latin typeface="Times New Roman"/>
                <a:ea typeface="方正细黑一_GBK"/>
                <a:cs typeface="Times New Roman"/>
              </a:rPr>
              <a:t>年</a:t>
            </a: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月的印度是一艘舱中满载弹药而在大洋中着火的船。当时的问题是要在大火延烧到弹药之前把火扑灭。事实上，除了像我们所做的那样去做之外，在我们面前并无选择的余地。</a:t>
            </a:r>
            <a:endParaRPr lang="zh-CN" altLang="zh-CN" sz="2800" kern="100" dirty="0">
              <a:latin typeface="宋体"/>
              <a:cs typeface="Courier New"/>
            </a:endParaRPr>
          </a:p>
          <a:p>
            <a:pPr indent="713740" algn="r">
              <a:lnSpc>
                <a:spcPct val="15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摘编自帕姆</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杜德《英国和英帝国危机》</a:t>
            </a:r>
            <a:endParaRPr lang="zh-CN" altLang="zh-CN" sz="2800" kern="100" dirty="0">
              <a:effectLst/>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980660"/>
            <a:ext cx="10975658" cy="5102103"/>
          </a:xfrm>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　</a:t>
            </a:r>
            <a:r>
              <a:rPr lang="zh-CN" altLang="zh-CN" sz="2800" b="1" kern="100" dirty="0">
                <a:latin typeface="Times New Roman"/>
                <a:ea typeface="方正细黑一_GBK"/>
                <a:cs typeface="Times New Roman"/>
              </a:rPr>
              <a:t>从殖民当局来看，一是二战后英国遭到严重削弱，已经无法维持对殖民地的统治；二是面对印度既强烈要求独立，又存在严重的教派矛盾，不可能形成一个统一的印度的情况下，由于担心形势继续恶化甚至发生内战，故设计分而治之的政策。这里有一定程度地为英印当局辩护的味道。我们要学会用历史的、发展的观点认识历史现象并能透过现象看本质</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476590"/>
            <a:ext cx="10657480" cy="5832809"/>
          </a:xfrm>
        </p:spPr>
        <p:txBody>
          <a:bodyPr>
            <a:noAutofit/>
          </a:bodyPr>
          <a:lstStyle/>
          <a:p>
            <a:pPr indent="713740" algn="just">
              <a:lnSpc>
                <a:spcPct val="16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问</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题</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二战后非洲独立运动的原因和影响</a:t>
            </a:r>
            <a:endParaRPr lang="zh-CN" altLang="zh-CN" sz="2800" kern="100" dirty="0">
              <a:latin typeface="宋体"/>
              <a:cs typeface="Courier New"/>
            </a:endParaRPr>
          </a:p>
          <a:p>
            <a:pPr indent="713740" algn="just">
              <a:lnSpc>
                <a:spcPct val="160000"/>
              </a:lnSpc>
              <a:spcAft>
                <a:spcPts val="0"/>
              </a:spcAf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二战期间，大约有百万非洲人被征入伍，非洲人民为反法西斯战争作出了巨大贡献，也从战争中受到很大的教育和锻炼。从第二次世界大战结束到</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50</a:t>
            </a:r>
            <a:r>
              <a:rPr lang="zh-CN" altLang="zh-CN" sz="2800" b="1" kern="100" dirty="0">
                <a:latin typeface="Times New Roman"/>
                <a:ea typeface="方正细黑一_GBK"/>
                <a:cs typeface="Times New Roman"/>
              </a:rPr>
              <a:t>年代中期，是非洲民族独立运动发展的第一阶段。在这一阶段，非洲民族独立运动首先在北非展开，然后蔓延到撒哈拉以南非洲。埃及人民</a:t>
            </a:r>
            <a:r>
              <a:rPr lang="en-US" altLang="zh-CN" sz="2800" b="1" kern="100" dirty="0">
                <a:latin typeface="Times New Roman"/>
                <a:ea typeface="方正细黑一_GBK"/>
                <a:cs typeface="Courier New"/>
              </a:rPr>
              <a:t>1952</a:t>
            </a:r>
            <a:r>
              <a:rPr lang="zh-CN" altLang="zh-CN" sz="2800" b="1" kern="100" dirty="0">
                <a:latin typeface="Times New Roman"/>
                <a:ea typeface="方正细黑一_GBK"/>
                <a:cs typeface="Times New Roman"/>
              </a:rPr>
              <a:t>年革命和</a:t>
            </a:r>
            <a:r>
              <a:rPr lang="en-US" altLang="zh-CN" sz="2800" b="1" kern="100" dirty="0">
                <a:latin typeface="Times New Roman"/>
                <a:ea typeface="方正细黑一_GBK"/>
                <a:cs typeface="Courier New"/>
              </a:rPr>
              <a:t>1956</a:t>
            </a:r>
            <a:r>
              <a:rPr lang="zh-CN" altLang="zh-CN" sz="2800" b="1" kern="100" dirty="0">
                <a:latin typeface="Times New Roman"/>
                <a:ea typeface="方正细黑一_GBK"/>
                <a:cs typeface="Times New Roman"/>
              </a:rPr>
              <a:t>年反对英、法、以色列武装侵略的胜利，</a:t>
            </a:r>
            <a:r>
              <a:rPr lang="en-US" altLang="zh-CN" sz="2800" b="1" kern="100" dirty="0">
                <a:latin typeface="Times New Roman"/>
                <a:ea typeface="方正细黑一_GBK"/>
                <a:cs typeface="Courier New"/>
              </a:rPr>
              <a:t>1954</a:t>
            </a:r>
            <a:r>
              <a:rPr lang="zh-CN" altLang="zh-CN" sz="2800" b="1" kern="100" dirty="0">
                <a:latin typeface="Times New Roman"/>
                <a:ea typeface="方正细黑一_GBK"/>
                <a:cs typeface="Times New Roman"/>
              </a:rPr>
              <a:t>年阿尔及利亚民族解放战争的开始，摩洛哥、苏丹的独立，是战后非洲民族独立运动第一个高潮</a:t>
            </a:r>
            <a:r>
              <a:rPr lang="zh-CN" altLang="zh-CN" sz="2800" b="1" kern="100" dirty="0" smtClean="0">
                <a:latin typeface="Times New Roman"/>
                <a:ea typeface="方正细黑一_GBK"/>
                <a:cs typeface="Times New Roman"/>
              </a:rPr>
              <a:t>的</a:t>
            </a:r>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17294" y="692620"/>
            <a:ext cx="10960588" cy="5760800"/>
          </a:xfrm>
        </p:spPr>
        <p:txBody>
          <a:bodyPr>
            <a:normAutofit/>
          </a:bodyPr>
          <a:lstStyle/>
          <a:p>
            <a:pPr lvl="0" indent="0" algn="just">
              <a:lnSpc>
                <a:spcPct val="170000"/>
              </a:lnSpc>
              <a:tabLst>
                <a:tab pos="2430780" algn="l"/>
              </a:tabLst>
            </a:pPr>
            <a:r>
              <a:rPr lang="zh-CN" altLang="zh-CN" sz="2800" b="1" kern="100" dirty="0">
                <a:solidFill>
                  <a:prstClr val="black"/>
                </a:solidFill>
                <a:latin typeface="Times New Roman"/>
                <a:ea typeface="方正细黑一_GBK"/>
                <a:cs typeface="Times New Roman"/>
              </a:rPr>
              <a:t>主要标志。这一阶段的后期，即</a:t>
            </a:r>
            <a:r>
              <a:rPr lang="en-US" altLang="zh-CN" sz="2800" b="1" kern="100" dirty="0">
                <a:solidFill>
                  <a:prstClr val="black"/>
                </a:solidFill>
                <a:latin typeface="Times New Roman"/>
                <a:ea typeface="方正细黑一_GBK"/>
                <a:cs typeface="Courier New"/>
              </a:rPr>
              <a:t>1955</a:t>
            </a:r>
            <a:r>
              <a:rPr lang="zh-CN" altLang="zh-CN" sz="2800" b="1" kern="100" dirty="0">
                <a:solidFill>
                  <a:prstClr val="black"/>
                </a:solidFill>
                <a:latin typeface="Times New Roman"/>
                <a:ea typeface="方正细黑一_GBK"/>
                <a:cs typeface="Times New Roman"/>
              </a:rPr>
              <a:t>年</a:t>
            </a:r>
            <a:r>
              <a:rPr lang="en-US" altLang="zh-CN" sz="2800" b="1" kern="100" dirty="0">
                <a:solidFill>
                  <a:prstClr val="black"/>
                </a:solidFill>
                <a:latin typeface="Times New Roman"/>
                <a:ea typeface="方正细黑一_GBK"/>
                <a:cs typeface="Courier New"/>
              </a:rPr>
              <a:t>4</a:t>
            </a:r>
            <a:r>
              <a:rPr lang="zh-CN" altLang="zh-CN" sz="2800" b="1" kern="100" dirty="0">
                <a:solidFill>
                  <a:prstClr val="black"/>
                </a:solidFill>
                <a:latin typeface="Times New Roman"/>
                <a:ea typeface="方正细黑一_GBK"/>
                <a:cs typeface="Times New Roman"/>
              </a:rPr>
              <a:t>月，在印度尼西亚万隆召开了历史性的亚非会议。从</a:t>
            </a:r>
            <a:r>
              <a:rPr lang="en-US" altLang="zh-CN" sz="2800" b="1" kern="100" dirty="0">
                <a:solidFill>
                  <a:prstClr val="black"/>
                </a:solidFill>
                <a:latin typeface="Times New Roman"/>
                <a:ea typeface="方正细黑一_GBK"/>
                <a:cs typeface="Courier New"/>
              </a:rPr>
              <a:t>20</a:t>
            </a:r>
            <a:r>
              <a:rPr lang="zh-CN" altLang="zh-CN" sz="2800" b="1" kern="100" dirty="0">
                <a:solidFill>
                  <a:prstClr val="black"/>
                </a:solidFill>
                <a:latin typeface="Times New Roman"/>
                <a:ea typeface="方正细黑一_GBK"/>
                <a:cs typeface="Times New Roman"/>
              </a:rPr>
              <a:t>世纪</a:t>
            </a:r>
            <a:r>
              <a:rPr lang="en-US" altLang="zh-CN" sz="2800" b="1" kern="100" dirty="0">
                <a:solidFill>
                  <a:prstClr val="black"/>
                </a:solidFill>
                <a:latin typeface="Times New Roman"/>
                <a:ea typeface="方正细黑一_GBK"/>
                <a:cs typeface="Courier New"/>
              </a:rPr>
              <a:t>50</a:t>
            </a:r>
            <a:r>
              <a:rPr lang="zh-CN" altLang="zh-CN" sz="2800" b="1" kern="100" dirty="0">
                <a:solidFill>
                  <a:prstClr val="black"/>
                </a:solidFill>
                <a:latin typeface="Times New Roman"/>
                <a:ea typeface="方正细黑一_GBK"/>
                <a:cs typeface="Times New Roman"/>
              </a:rPr>
              <a:t>年代后期至</a:t>
            </a:r>
            <a:r>
              <a:rPr lang="en-US" altLang="zh-CN" sz="2800" b="1" kern="100" dirty="0">
                <a:solidFill>
                  <a:prstClr val="black"/>
                </a:solidFill>
                <a:latin typeface="Times New Roman"/>
                <a:ea typeface="方正细黑一_GBK"/>
                <a:cs typeface="Courier New"/>
              </a:rPr>
              <a:t>60</a:t>
            </a:r>
            <a:r>
              <a:rPr lang="zh-CN" altLang="zh-CN" sz="2800" b="1" kern="100" dirty="0">
                <a:solidFill>
                  <a:prstClr val="black"/>
                </a:solidFill>
                <a:latin typeface="Times New Roman"/>
                <a:ea typeface="方正细黑一_GBK"/>
                <a:cs typeface="Times New Roman"/>
              </a:rPr>
              <a:t>年代末，是非洲民族独立运动发展的第二阶段。在这一阶段内，非洲民族独立运动如火如荼地普遍兴起，出现了撒哈拉以南非洲</a:t>
            </a:r>
            <a:r>
              <a:rPr lang="en-US" altLang="zh-CN" sz="2800" b="1" kern="100" dirty="0">
                <a:solidFill>
                  <a:prstClr val="black"/>
                </a:solidFill>
                <a:latin typeface="Times New Roman"/>
                <a:ea typeface="方正细黑一_GBK"/>
                <a:cs typeface="Courier New"/>
              </a:rPr>
              <a:t>30</a:t>
            </a:r>
            <a:r>
              <a:rPr lang="zh-CN" altLang="zh-CN" sz="2800" b="1" kern="100" dirty="0">
                <a:solidFill>
                  <a:prstClr val="black"/>
                </a:solidFill>
                <a:latin typeface="Times New Roman"/>
                <a:ea typeface="方正细黑一_GBK"/>
                <a:cs typeface="Times New Roman"/>
              </a:rPr>
              <a:t>多个国家实现独立的高潮。</a:t>
            </a:r>
            <a:endParaRPr lang="zh-CN" altLang="zh-CN" sz="2800" kern="100" dirty="0">
              <a:solidFill>
                <a:prstClr val="black"/>
              </a:solidFill>
              <a:latin typeface="宋体"/>
              <a:cs typeface="Courier New"/>
            </a:endParaRPr>
          </a:p>
          <a:p>
            <a:pPr lvl="0" indent="713740" algn="r">
              <a:lnSpc>
                <a:spcPct val="170000"/>
              </a:lnSpc>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摘编自杨兴华《战后非洲民族独立运动简论》</a:t>
            </a:r>
            <a:endParaRPr lang="zh-CN" altLang="zh-CN" sz="2800" kern="100" dirty="0">
              <a:solidFill>
                <a:prstClr val="black"/>
              </a:solidFill>
              <a:latin typeface="宋体"/>
              <a:cs typeface="Courier New"/>
            </a:endParaRPr>
          </a:p>
          <a:p>
            <a:pPr lvl="0" indent="713740" algn="just">
              <a:lnSpc>
                <a:spcPct val="170000"/>
              </a:lnSpc>
              <a:tabLst>
                <a:tab pos="2430780" algn="l"/>
              </a:tabLst>
            </a:pP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探究</a:t>
            </a:r>
            <a:r>
              <a:rPr lang="en-US" altLang="zh-CN" sz="2800" b="1" kern="100" dirty="0">
                <a:solidFill>
                  <a:prstClr val="black"/>
                </a:solidFill>
                <a:latin typeface="Times New Roman"/>
                <a:ea typeface="方正细黑一_GBK"/>
                <a:cs typeface="Courier New"/>
              </a:rPr>
              <a:t>]</a:t>
            </a:r>
            <a:r>
              <a:rPr lang="zh-CN" altLang="zh-CN" sz="2800" b="1" kern="100" dirty="0">
                <a:solidFill>
                  <a:prstClr val="black"/>
                </a:solidFill>
                <a:latin typeface="Times New Roman"/>
                <a:ea typeface="方正细黑一_GBK"/>
                <a:cs typeface="Times New Roman"/>
              </a:rPr>
              <a:t>　根据材料并结合所学知识，分析二战后非洲民族独立运动高涨的原因以及非洲独立对非洲、西方和世界局势的影响</a:t>
            </a:r>
            <a:r>
              <a:rPr lang="zh-CN" altLang="zh-CN" sz="2800" b="1" kern="100" dirty="0" smtClean="0">
                <a:solidFill>
                  <a:prstClr val="black"/>
                </a:solidFill>
                <a:latin typeface="Times New Roman"/>
                <a:ea typeface="方正细黑一_GBK"/>
                <a:cs typeface="Times New Roman"/>
              </a:rPr>
              <a:t>。</a:t>
            </a:r>
            <a:endParaRPr lang="zh-CN" altLang="zh-CN" sz="2800" kern="100" dirty="0">
              <a:solidFill>
                <a:prstClr val="black"/>
              </a:solidFill>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0857" y="404580"/>
            <a:ext cx="10441450" cy="6192860"/>
          </a:xfrm>
        </p:spPr>
        <p:txBody>
          <a:bodyPr>
            <a:normAutofit/>
          </a:bodyPr>
          <a:lstStyle/>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原因：非洲人民受到世界反法西斯战争的教育和锻炼；战后西方自由主义、民族主义的传播促进了非洲民族意识的觉醒；二战沉重打击了西方殖民主义势力；亚非会议团结反帝的精神在非洲大陆传播；受亚洲的民族国家独立的鼓舞。</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影响：对非洲，实现了民族独立，为推进非洲国家现代化奠定了基础；对西方，资本主义世界殖民体系日趋瓦解；对世界格局，第三世界国家力量增强，推动了世界格局的多极化趋势，冲击了两极格局</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807" y="188551"/>
            <a:ext cx="11089540" cy="6480899"/>
          </a:xfrm>
        </p:spPr>
        <p:txBody>
          <a:bodyPr>
            <a:noAutofit/>
          </a:bodyPr>
          <a:lstStyle/>
          <a:p>
            <a:pPr indent="713740" algn="just">
              <a:lnSpc>
                <a:spcPct val="16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研</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史</a:t>
            </a:r>
            <a:r>
              <a:rPr lang="en-US" altLang="zh-CN" sz="2800" b="1" kern="100" dirty="0">
                <a:latin typeface="Times New Roman"/>
                <a:ea typeface="方正细黑一_GBK"/>
                <a:cs typeface="Courier New"/>
              </a:rPr>
              <a:t>|——</a:t>
            </a:r>
            <a:r>
              <a:rPr lang="zh-CN" altLang="zh-CN" sz="2800" b="1" kern="100" dirty="0">
                <a:solidFill>
                  <a:srgbClr val="C0504D"/>
                </a:solidFill>
                <a:latin typeface="Times New Roman"/>
                <a:ea typeface="方正细黑一_GBK"/>
                <a:cs typeface="Times New Roman"/>
              </a:rPr>
              <a:t>二战后亚非拉国家的成就与问题</a:t>
            </a:r>
            <a:endParaRPr lang="zh-CN" altLang="zh-CN" sz="2800" kern="100" dirty="0">
              <a:latin typeface="宋体"/>
              <a:cs typeface="Courier New"/>
            </a:endParaRPr>
          </a:p>
          <a:p>
            <a:pPr indent="713740" algn="just">
              <a:lnSpc>
                <a:spcPct val="160000"/>
              </a:lnSpc>
              <a:spcAft>
                <a:spcPts val="0"/>
              </a:spcAft>
              <a:tabLst>
                <a:tab pos="2430780" algn="l"/>
              </a:tabLst>
            </a:pPr>
            <a:r>
              <a:rPr lang="en-US" altLang="zh-CN" sz="2800" b="1" kern="100" dirty="0">
                <a:solidFill>
                  <a:srgbClr val="7030A0"/>
                </a:solidFill>
                <a:latin typeface="Times New Roman"/>
                <a:ea typeface="方正细黑一_GBK"/>
                <a:cs typeface="Courier New"/>
              </a:rPr>
              <a:t>[</a:t>
            </a:r>
            <a:r>
              <a:rPr lang="zh-CN" altLang="zh-CN" sz="2800" b="1" kern="100" dirty="0">
                <a:solidFill>
                  <a:srgbClr val="7030A0"/>
                </a:solidFill>
                <a:latin typeface="Times New Roman"/>
                <a:ea typeface="方正细黑一_GBK"/>
                <a:cs typeface="Times New Roman"/>
              </a:rPr>
              <a:t>材料</a:t>
            </a:r>
            <a:r>
              <a:rPr lang="en-US" altLang="zh-CN" sz="2800" b="1" kern="100" dirty="0">
                <a:solidFill>
                  <a:srgbClr val="7030A0"/>
                </a:solidFill>
                <a:latin typeface="Times New Roman"/>
                <a:ea typeface="方正细黑一_GBK"/>
                <a:cs typeface="Courier New"/>
              </a:rPr>
              <a:t>]</a:t>
            </a:r>
            <a:r>
              <a:rPr lang="zh-CN" altLang="zh-CN" sz="2800" b="1" kern="100" dirty="0">
                <a:latin typeface="Times New Roman"/>
                <a:ea typeface="方正细黑一_GBK"/>
                <a:cs typeface="Times New Roman"/>
              </a:rPr>
              <a:t>　据世界银行统计，自</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年代以来，发展中国家的经济又进入一个新的发展时期，经济增长率达到</a:t>
            </a:r>
            <a:r>
              <a:rPr lang="en-US" altLang="zh-CN" sz="2800" b="1" kern="100" dirty="0">
                <a:latin typeface="Times New Roman"/>
                <a:ea typeface="方正细黑一_GBK"/>
                <a:cs typeface="Courier New"/>
              </a:rPr>
              <a:t>5.5%</a:t>
            </a:r>
            <a:r>
              <a:rPr lang="zh-CN" altLang="zh-CN" sz="2800" b="1" kern="100" dirty="0">
                <a:latin typeface="Times New Roman"/>
                <a:ea typeface="方正细黑一_GBK"/>
                <a:cs typeface="Times New Roman"/>
              </a:rPr>
              <a:t>。发展中国家国内生产总值占世界的比重，从</a:t>
            </a:r>
            <a:r>
              <a:rPr lang="en-US" altLang="zh-CN" sz="2800" b="1" kern="100" dirty="0">
                <a:latin typeface="Times New Roman"/>
                <a:ea typeface="方正细黑一_GBK"/>
                <a:cs typeface="Courier New"/>
              </a:rPr>
              <a:t>1960</a:t>
            </a:r>
            <a:r>
              <a:rPr lang="zh-CN" altLang="zh-CN" sz="2800" b="1" kern="100" dirty="0">
                <a:latin typeface="Times New Roman"/>
                <a:ea typeface="方正细黑一_GBK"/>
                <a:cs typeface="Times New Roman"/>
              </a:rPr>
              <a:t>年的</a:t>
            </a:r>
            <a:r>
              <a:rPr lang="en-US" altLang="zh-CN" sz="2800" b="1" kern="100" dirty="0">
                <a:latin typeface="Times New Roman"/>
                <a:ea typeface="方正细黑一_GBK"/>
                <a:cs typeface="Courier New"/>
              </a:rPr>
              <a:t>14.5%</a:t>
            </a:r>
            <a:r>
              <a:rPr lang="zh-CN" altLang="zh-CN" sz="2800" b="1" kern="100" dirty="0">
                <a:latin typeface="Times New Roman"/>
                <a:ea typeface="方正细黑一_GBK"/>
                <a:cs typeface="Times New Roman"/>
              </a:rPr>
              <a:t>提高到</a:t>
            </a:r>
            <a:r>
              <a:rPr lang="en-US" altLang="zh-CN" sz="2800" b="1" kern="100" dirty="0">
                <a:latin typeface="Times New Roman"/>
                <a:ea typeface="方正细黑一_GBK"/>
                <a:cs typeface="Courier New"/>
              </a:rPr>
              <a:t>1980</a:t>
            </a:r>
            <a:r>
              <a:rPr lang="zh-CN" altLang="zh-CN" sz="2800" b="1" kern="100" dirty="0">
                <a:latin typeface="Times New Roman"/>
                <a:ea typeface="方正细黑一_GBK"/>
                <a:cs typeface="Times New Roman"/>
              </a:rPr>
              <a:t>年的</a:t>
            </a:r>
            <a:r>
              <a:rPr lang="en-US" altLang="zh-CN" sz="2800" b="1" kern="100" dirty="0">
                <a:latin typeface="Times New Roman"/>
                <a:ea typeface="方正细黑一_GBK"/>
                <a:cs typeface="Courier New"/>
              </a:rPr>
              <a:t>18.6%</a:t>
            </a:r>
            <a:r>
              <a:rPr lang="zh-CN" altLang="zh-CN" sz="2800" b="1" kern="100" dirty="0">
                <a:latin typeface="Times New Roman"/>
                <a:ea typeface="方正细黑一_GBK"/>
                <a:cs typeface="Times New Roman"/>
              </a:rPr>
              <a:t>。在世界经济中成为一支不可忽视的力量。发达国家和发展中国家经济实力的对比，决定了国际经济规则的主导权掌握在发达国家手中</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贸易自由化所创造财富的</a:t>
            </a:r>
            <a:r>
              <a:rPr lang="en-US" altLang="zh-CN" sz="2800" b="1" kern="100" dirty="0">
                <a:latin typeface="Times New Roman"/>
                <a:ea typeface="方正细黑一_GBK"/>
                <a:cs typeface="Courier New"/>
              </a:rPr>
              <a:t>70%</a:t>
            </a:r>
            <a:r>
              <a:rPr lang="zh-CN" altLang="zh-CN" sz="2800" b="1" kern="100" dirty="0">
                <a:latin typeface="Times New Roman"/>
                <a:ea typeface="方正细黑一_GBK"/>
                <a:cs typeface="Times New Roman"/>
              </a:rPr>
              <a:t>被发达国家获得</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发达国家占据着高层次的工业部门，而发展中国家拥有的工业部门的层次是比较低的。</a:t>
            </a:r>
            <a:endParaRPr lang="zh-CN" altLang="zh-CN" sz="2800" kern="100" dirty="0">
              <a:latin typeface="宋体"/>
              <a:cs typeface="Courier New"/>
            </a:endParaRPr>
          </a:p>
          <a:p>
            <a:pPr indent="713740" algn="r">
              <a:lnSpc>
                <a:spcPct val="160000"/>
              </a:lnSpc>
              <a:spcAft>
                <a:spcPts val="0"/>
              </a:spcAft>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摘编自吴于廑、齐世荣《世界史》</a:t>
            </a:r>
            <a:endParaRPr lang="zh-CN" altLang="zh-CN" sz="2800" kern="100" dirty="0">
              <a:effectLst/>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解读</a:t>
            </a: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　</a:t>
            </a:r>
            <a:r>
              <a:rPr lang="zh-CN" altLang="zh-CN" sz="2800" b="1" kern="100" dirty="0">
                <a:latin typeface="Times New Roman"/>
                <a:ea typeface="方正细黑一_GBK"/>
                <a:cs typeface="Times New Roman"/>
              </a:rPr>
              <a:t>二战后，亚非拉国家纷纷独立，经济与社会发展取得了巨大的成就。但是发展中国家面临的挑战非常严峻，最重要的是发达国家占主导的不平等的国际经济旧秩序，使发展中国家与发达国家之间贫富差距加大；发展中国家工业落后，缺乏竞争力。</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68847" y="116540"/>
            <a:ext cx="10456518" cy="6480900"/>
          </a:xfrm>
        </p:spPr>
        <p:txBody>
          <a:bodyPr>
            <a:noAutofit/>
          </a:bodyPr>
          <a:lstStyle/>
          <a:p>
            <a:pPr indent="0" algn="ctr">
              <a:lnSpc>
                <a:spcPct val="140000"/>
              </a:lnSpc>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形成历史解释</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lnSpc>
                <a:spcPct val="140000"/>
              </a:lnSpc>
              <a:tabLst>
                <a:tab pos="2430780" algn="l"/>
              </a:tabLst>
            </a:pPr>
            <a:r>
              <a:rPr lang="zh-CN" altLang="zh-CN" sz="2800" b="1" kern="100" dirty="0">
                <a:solidFill>
                  <a:srgbClr val="C0504D"/>
                </a:solidFill>
                <a:latin typeface="Times New Roman"/>
                <a:ea typeface="方正细黑一_GBK"/>
                <a:cs typeface="Times New Roman"/>
              </a:rPr>
              <a:t>二战后民族独立运动的原因、特点及影响</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solidFill>
                  <a:srgbClr val="C0504D"/>
                </a:solidFill>
                <a:latin typeface="Times New Roman"/>
                <a:ea typeface="方正细黑一_GBK"/>
                <a:cs typeface="Courier New"/>
              </a:rPr>
              <a:t>(1)</a:t>
            </a:r>
            <a:r>
              <a:rPr lang="zh-CN" altLang="zh-CN" sz="2800" b="1" kern="100" dirty="0">
                <a:solidFill>
                  <a:srgbClr val="C0504D"/>
                </a:solidFill>
                <a:latin typeface="Times New Roman"/>
                <a:ea typeface="方正细黑一_GBK"/>
                <a:cs typeface="Times New Roman"/>
              </a:rPr>
              <a:t>原因</a:t>
            </a:r>
            <a:endParaRPr lang="zh-CN" altLang="zh-CN" sz="2800" kern="100" dirty="0">
              <a:latin typeface="宋体"/>
              <a:cs typeface="Courier New"/>
            </a:endParaRPr>
          </a:p>
          <a:p>
            <a:pPr indent="713740" algn="just">
              <a:lnSpc>
                <a:spcPct val="140000"/>
              </a:lnSpc>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二战极大地削弱了国际帝国主义的力量，迫使宗主国进行殖民政策调整。</a:t>
            </a:r>
            <a:endParaRPr lang="zh-CN" altLang="zh-CN" sz="2800" kern="100" dirty="0">
              <a:latin typeface="宋体"/>
              <a:cs typeface="Courier New"/>
            </a:endParaRPr>
          </a:p>
          <a:p>
            <a:pPr indent="713740" algn="just">
              <a:lnSpc>
                <a:spcPct val="140000"/>
              </a:lnSpc>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战争促进了亚非拉人民的觉醒，民族意识增强，培养了民族革命力量。</a:t>
            </a:r>
            <a:endParaRPr lang="zh-CN" altLang="zh-CN" sz="2800" kern="100" dirty="0">
              <a:latin typeface="宋体"/>
              <a:cs typeface="Courier New"/>
            </a:endParaRPr>
          </a:p>
          <a:p>
            <a:pPr indent="713740" algn="just">
              <a:lnSpc>
                <a:spcPct val="140000"/>
              </a:lnSpc>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二战对殖民地经济和社会结构的变化产生了巨大的影响，促进了殖民地国家民族经济的发展和民族主义政党的出现，为民族民主运动准备了重要的物质和组织条件</a:t>
            </a:r>
            <a:r>
              <a:rPr lang="zh-CN" altLang="zh-CN" sz="2800" b="1" kern="100" dirty="0" smtClean="0">
                <a:latin typeface="Times New Roman"/>
                <a:ea typeface="方正细黑一_GBK"/>
                <a:cs typeface="Times New Roman"/>
              </a:rPr>
              <a:t>。</a:t>
            </a:r>
            <a:endParaRPr lang="zh-CN" altLang="zh-CN" sz="280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39168" y="908650"/>
            <a:ext cx="10443139" cy="5328739"/>
          </a:xfrm>
        </p:spPr>
        <p:txBody>
          <a:bodyPr>
            <a:normAutofit/>
          </a:bodyPr>
          <a:lstStyle/>
          <a:p>
            <a:pPr indent="713740" algn="just">
              <a:lnSpc>
                <a:spcPct val="170000"/>
              </a:lnSpc>
              <a:spcAft>
                <a:spcPts val="0"/>
              </a:spcAft>
              <a:tabLst>
                <a:tab pos="2430780" algn="l"/>
              </a:tabLst>
            </a:pPr>
            <a:r>
              <a:rPr lang="zh-CN" altLang="zh-CN" sz="2800" b="1" kern="100" dirty="0">
                <a:latin typeface="宋体"/>
                <a:cs typeface="宋体"/>
              </a:rPr>
              <a:t>④</a:t>
            </a:r>
            <a:r>
              <a:rPr lang="zh-CN" altLang="zh-CN" sz="2800" b="1" kern="100" dirty="0">
                <a:latin typeface="Times New Roman"/>
                <a:ea typeface="方正细黑一_GBK"/>
                <a:cs typeface="Times New Roman"/>
              </a:rPr>
              <a:t>新老殖民主义者的矛盾与斗争为殖民地民族解放运动的发展提供了有利条件。</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⑤</a:t>
            </a:r>
            <a:r>
              <a:rPr lang="zh-CN" altLang="zh-CN" sz="2800" b="1" kern="100" dirty="0">
                <a:latin typeface="Times New Roman"/>
                <a:ea typeface="方正细黑一_GBK"/>
                <a:cs typeface="Times New Roman"/>
              </a:rPr>
              <a:t>以苏联为首的社会主义力量发展壮大，鼓舞并有力地支持了殖民地人民的民族解放斗争。</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宋体"/>
                <a:cs typeface="宋体"/>
              </a:rPr>
              <a:t>⑥</a:t>
            </a:r>
            <a:r>
              <a:rPr lang="zh-CN" altLang="zh-CN" sz="2800" b="1" kern="100" dirty="0">
                <a:latin typeface="Times New Roman"/>
                <a:ea typeface="方正细黑一_GBK"/>
                <a:cs typeface="Times New Roman"/>
              </a:rPr>
              <a:t>联合国的非殖民地化活动也是推动民族独立运动发展的重要因素</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550"/>
            <a:ext cx="10975658" cy="6480900"/>
          </a:xfrm>
        </p:spPr>
        <p:txBody>
          <a:bodyPr>
            <a:normAutofit/>
          </a:bodyPr>
          <a:lstStyle/>
          <a:p>
            <a:pPr indent="713740" algn="just">
              <a:lnSpc>
                <a:spcPct val="134000"/>
              </a:lnSpc>
              <a:tabLst>
                <a:tab pos="2430780" algn="l"/>
              </a:tabLst>
            </a:pPr>
            <a:r>
              <a:rPr lang="en-US" altLang="zh-CN" sz="2800" b="1" kern="100" dirty="0">
                <a:solidFill>
                  <a:srgbClr val="C0504D"/>
                </a:solidFill>
                <a:latin typeface="Times New Roman"/>
                <a:ea typeface="方正细黑一_GBK"/>
                <a:cs typeface="Courier New"/>
              </a:rPr>
              <a:t>(2)</a:t>
            </a:r>
            <a:r>
              <a:rPr lang="zh-CN" altLang="zh-CN" sz="2800" b="1" kern="100" dirty="0">
                <a:solidFill>
                  <a:srgbClr val="C0504D"/>
                </a:solidFill>
                <a:latin typeface="Times New Roman"/>
                <a:ea typeface="方正细黑一_GBK"/>
                <a:cs typeface="Times New Roman"/>
              </a:rPr>
              <a:t>特点</a:t>
            </a:r>
            <a:endParaRPr lang="zh-CN" altLang="zh-CN" sz="1050" kern="100" dirty="0">
              <a:latin typeface="宋体"/>
              <a:cs typeface="Courier New"/>
            </a:endParaRPr>
          </a:p>
          <a:p>
            <a:pPr indent="713740" algn="just">
              <a:lnSpc>
                <a:spcPct val="134000"/>
              </a:lnSpc>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具有前所未有的规模和空前的广泛性。时间长，持续半个世纪；范围广，并且不断向纵深发展。</a:t>
            </a:r>
            <a:endParaRPr lang="zh-CN" altLang="zh-CN" sz="1050" kern="100" dirty="0">
              <a:latin typeface="宋体"/>
              <a:cs typeface="Courier New"/>
            </a:endParaRPr>
          </a:p>
          <a:p>
            <a:pPr indent="713740" algn="just">
              <a:lnSpc>
                <a:spcPct val="134000"/>
              </a:lnSpc>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取得了前所未有的胜利。亚非殖民地半殖民地获得独立，帝国主义殖民体系彻底崩溃，第三世界崛起，有力地冲击了两极格局。</a:t>
            </a:r>
            <a:endParaRPr lang="zh-CN" altLang="zh-CN" sz="1050" kern="100" dirty="0">
              <a:latin typeface="宋体"/>
              <a:cs typeface="Courier New"/>
            </a:endParaRPr>
          </a:p>
          <a:p>
            <a:pPr indent="713740" algn="just">
              <a:lnSpc>
                <a:spcPct val="134000"/>
              </a:lnSpc>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建立了社会主义和民族主义两类国家体系。</a:t>
            </a:r>
            <a:endParaRPr lang="zh-CN" altLang="zh-CN" sz="1050" kern="100" dirty="0">
              <a:latin typeface="宋体"/>
              <a:cs typeface="Courier New"/>
            </a:endParaRPr>
          </a:p>
          <a:p>
            <a:pPr indent="713740" algn="just">
              <a:lnSpc>
                <a:spcPct val="134000"/>
              </a:lnSpc>
              <a:tabLst>
                <a:tab pos="2430780" algn="l"/>
              </a:tabLst>
            </a:pPr>
            <a:r>
              <a:rPr lang="zh-CN" altLang="zh-CN" sz="2800" b="1" kern="100" dirty="0">
                <a:latin typeface="宋体"/>
                <a:cs typeface="宋体"/>
              </a:rPr>
              <a:t>④</a:t>
            </a:r>
            <a:r>
              <a:rPr lang="zh-CN" altLang="zh-CN" sz="2800" b="1" kern="100" dirty="0">
                <a:latin typeface="Times New Roman"/>
                <a:ea typeface="方正细黑一_GBK"/>
                <a:cs typeface="Times New Roman"/>
              </a:rPr>
              <a:t>大多数国家是通过和平方式取得胜利的。</a:t>
            </a:r>
            <a:endParaRPr lang="zh-CN" altLang="zh-CN" sz="1050" kern="100" dirty="0">
              <a:latin typeface="宋体"/>
              <a:cs typeface="Courier New"/>
            </a:endParaRPr>
          </a:p>
          <a:p>
            <a:pPr indent="713740" algn="just">
              <a:lnSpc>
                <a:spcPct val="134000"/>
              </a:lnSpc>
              <a:tabLst>
                <a:tab pos="2430780" algn="l"/>
              </a:tabLst>
            </a:pPr>
            <a:r>
              <a:rPr lang="zh-CN" altLang="zh-CN" sz="2800" b="1" kern="100" dirty="0">
                <a:latin typeface="宋体"/>
                <a:cs typeface="宋体"/>
              </a:rPr>
              <a:t>⑤</a:t>
            </a:r>
            <a:r>
              <a:rPr lang="zh-CN" altLang="zh-CN" sz="2800" b="1" kern="100" dirty="0">
                <a:latin typeface="Times New Roman"/>
                <a:ea typeface="方正细黑一_GBK"/>
                <a:cs typeface="Times New Roman"/>
              </a:rPr>
              <a:t>多数国家独立后，仍然与原宗主国保持着密切的经济、政治和军事联系。</a:t>
            </a:r>
            <a:endParaRPr lang="zh-CN" altLang="zh-CN" sz="1050" kern="100" dirty="0">
              <a:latin typeface="宋体"/>
              <a:cs typeface="Courier New"/>
            </a:endParaRPr>
          </a:p>
          <a:p>
            <a:pPr indent="713740" algn="just">
              <a:lnSpc>
                <a:spcPct val="134000"/>
              </a:lnSpc>
              <a:tabLst>
                <a:tab pos="2430780" algn="l"/>
              </a:tabLst>
            </a:pPr>
            <a:r>
              <a:rPr lang="zh-CN" altLang="zh-CN" sz="2800" b="1" kern="100" dirty="0">
                <a:latin typeface="宋体"/>
                <a:cs typeface="宋体"/>
              </a:rPr>
              <a:t>⑥</a:t>
            </a:r>
            <a:r>
              <a:rPr lang="zh-CN" altLang="zh-CN" sz="2800" b="1" kern="100" dirty="0">
                <a:latin typeface="Times New Roman"/>
                <a:ea typeface="方正细黑一_GBK"/>
                <a:cs typeface="Times New Roman"/>
              </a:rPr>
              <a:t>战后的民族独立运动具有互相支持、互相援助的特点。</a:t>
            </a:r>
            <a:endParaRPr lang="zh-CN" altLang="zh-CN" sz="1050" kern="100" dirty="0">
              <a:effectLst/>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550"/>
            <a:ext cx="10975658" cy="6480900"/>
          </a:xfrm>
        </p:spPr>
        <p:txBody>
          <a:bodyPr>
            <a:normAutofit/>
          </a:bodyPr>
          <a:lstStyle/>
          <a:p>
            <a:pPr indent="713740" algn="just">
              <a:tabLst>
                <a:tab pos="2430780" algn="l"/>
              </a:tabLst>
            </a:pPr>
            <a:r>
              <a:rPr lang="en-US" altLang="zh-CN" sz="2800" b="1" kern="100" dirty="0">
                <a:solidFill>
                  <a:srgbClr val="C0504D"/>
                </a:solidFill>
                <a:latin typeface="Times New Roman"/>
                <a:ea typeface="方正细黑一_GBK"/>
                <a:cs typeface="Courier New"/>
              </a:rPr>
              <a:t>(3)</a:t>
            </a:r>
            <a:r>
              <a:rPr lang="zh-CN" altLang="zh-CN" sz="2800" b="1" kern="100" dirty="0">
                <a:solidFill>
                  <a:srgbClr val="C0504D"/>
                </a:solidFill>
                <a:latin typeface="Times New Roman"/>
                <a:ea typeface="方正细黑一_GBK"/>
                <a:cs typeface="Times New Roman"/>
              </a:rPr>
              <a:t>影响</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①</a:t>
            </a:r>
            <a:r>
              <a:rPr lang="zh-CN" altLang="zh-CN" sz="2800" b="1" kern="100" dirty="0">
                <a:latin typeface="Times New Roman"/>
                <a:ea typeface="方正细黑一_GBK"/>
                <a:cs typeface="Times New Roman"/>
              </a:rPr>
              <a:t>它直接导致了野蛮的殖民主义制度的最终瓦解，搬掉了阻碍人类社会前进的绊脚石，是伟大的历史性进步。</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②</a:t>
            </a:r>
            <a:r>
              <a:rPr lang="zh-CN" altLang="zh-CN" sz="2800" b="1" kern="100" dirty="0">
                <a:latin typeface="Times New Roman"/>
                <a:ea typeface="方正细黑一_GBK"/>
                <a:cs typeface="Times New Roman"/>
              </a:rPr>
              <a:t>亚非拉民族解放运动牵制了帝国主义的力量，支援了社会主义国家的壮大与发展。</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③</a:t>
            </a:r>
            <a:r>
              <a:rPr lang="zh-CN" altLang="zh-CN" sz="2800" b="1" kern="100" dirty="0">
                <a:latin typeface="Times New Roman"/>
                <a:ea typeface="方正细黑一_GBK"/>
                <a:cs typeface="Times New Roman"/>
              </a:rPr>
              <a:t>亚非拉新独立国家普遍奉行反对帝国主义的侵略与霸权政策，是维护战后世界和平的重要力量。</a:t>
            </a:r>
            <a:endParaRPr lang="zh-CN" altLang="zh-CN" sz="1050" kern="100" dirty="0">
              <a:latin typeface="宋体"/>
              <a:cs typeface="Courier New"/>
            </a:endParaRPr>
          </a:p>
          <a:p>
            <a:pPr indent="713740" algn="just">
              <a:tabLst>
                <a:tab pos="2430780" algn="l"/>
              </a:tabLst>
            </a:pPr>
            <a:r>
              <a:rPr lang="zh-CN" altLang="zh-CN" sz="2800" b="1" kern="100" dirty="0">
                <a:latin typeface="宋体"/>
                <a:cs typeface="宋体"/>
              </a:rPr>
              <a:t>④</a:t>
            </a:r>
            <a:r>
              <a:rPr lang="zh-CN" altLang="zh-CN" sz="2800" b="1" kern="100" dirty="0">
                <a:latin typeface="Times New Roman"/>
                <a:ea typeface="方正细黑一_GBK"/>
                <a:cs typeface="Times New Roman"/>
              </a:rPr>
              <a:t>亚非拉新独立国家相继走上世界政治舞台，为第三世界的兴起打下了基础，并成为改变战后世界战略格局的重要因素</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60560"/>
            <a:ext cx="10975658" cy="6336880"/>
          </a:xfrm>
        </p:spPr>
        <p:txBody>
          <a:bodyPr>
            <a:noAutofit/>
          </a:bodyPr>
          <a:lstStyle/>
          <a:p>
            <a:pPr indent="713740" algn="ctr">
              <a:spcAft>
                <a:spcPts val="0"/>
              </a:spcAft>
              <a:tabLst>
                <a:tab pos="2430780" algn="l"/>
              </a:tabLst>
            </a:pPr>
            <a:r>
              <a:rPr lang="en-US" altLang="zh-CN" sz="2800" b="1" kern="100" dirty="0">
                <a:solidFill>
                  <a:srgbClr val="339966"/>
                </a:solidFill>
                <a:latin typeface="Times New Roman"/>
                <a:ea typeface="方正细黑一_GBK"/>
                <a:cs typeface="Courier New"/>
              </a:rPr>
              <a:t>[</a:t>
            </a:r>
            <a:r>
              <a:rPr lang="zh-CN" altLang="zh-CN" sz="2800" b="1" kern="100" dirty="0">
                <a:solidFill>
                  <a:srgbClr val="339966"/>
                </a:solidFill>
                <a:latin typeface="Times New Roman"/>
                <a:ea typeface="方正细黑一_GBK"/>
                <a:cs typeface="Times New Roman"/>
              </a:rPr>
              <a:t>迁移强化训练</a:t>
            </a:r>
            <a:r>
              <a:rPr lang="en-US" altLang="zh-CN" sz="2800" b="1" kern="100" dirty="0">
                <a:solidFill>
                  <a:srgbClr val="339966"/>
                </a:solidFill>
                <a:latin typeface="Times New Roman"/>
                <a:ea typeface="方正细黑一_GBK"/>
                <a:cs typeface="Courier New"/>
              </a:rPr>
              <a:t>]</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．第二次世界大战期间，欧洲殖民主义列强空前衰落。战后，欧洲殖民国家在短期内失去了其大部分殖民地，在</a:t>
            </a:r>
            <a:r>
              <a:rPr lang="en-US" altLang="zh-CN" sz="2800" b="1" kern="100" dirty="0">
                <a:latin typeface="Times New Roman"/>
                <a:ea typeface="方正细黑一_GBK"/>
                <a:cs typeface="Courier New"/>
              </a:rPr>
              <a:t>1944—1985</a:t>
            </a:r>
            <a:r>
              <a:rPr lang="zh-CN" altLang="zh-CN" sz="2800" b="1" kern="100" dirty="0">
                <a:latin typeface="Times New Roman"/>
                <a:ea typeface="方正细黑一_GBK"/>
                <a:cs typeface="Times New Roman"/>
              </a:rPr>
              <a:t>年间，全世界共有</a:t>
            </a:r>
            <a:r>
              <a:rPr lang="en-US" altLang="zh-CN" sz="2800" b="1" kern="100" dirty="0">
                <a:latin typeface="Times New Roman"/>
                <a:ea typeface="方正细黑一_GBK"/>
                <a:cs typeface="Courier New"/>
              </a:rPr>
              <a:t>96</a:t>
            </a:r>
            <a:r>
              <a:rPr lang="zh-CN" altLang="zh-CN" sz="2800" b="1" kern="100" dirty="0">
                <a:latin typeface="Times New Roman"/>
                <a:ea typeface="方正细黑一_GBK"/>
                <a:cs typeface="Times New Roman"/>
              </a:rPr>
              <a:t>个国家赢得独立。由此可知，殖民体系最终瓦解的主要原因</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．社会主义运动的推动</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．殖民地半殖民地人民意识的觉醒</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．反法西斯战争的胜利</a:t>
            </a:r>
            <a:endParaRPr lang="zh-CN" altLang="zh-CN" sz="2800" kern="100" dirty="0">
              <a:latin typeface="宋体"/>
              <a:cs typeface="Courier New"/>
            </a:endParaRPr>
          </a:p>
          <a:p>
            <a:pPr indent="713740" algn="just">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．二战削弱了殖民主义国家的实力</a:t>
            </a:r>
            <a:endParaRPr lang="zh-CN" altLang="zh-CN" sz="280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由</a:t>
            </a:r>
            <a:r>
              <a:rPr lang="zh-CN" altLang="zh-CN" sz="2800" b="1" kern="100" dirty="0">
                <a:latin typeface="Times New Roman"/>
                <a:ea typeface="方正细黑一_GBK"/>
                <a:cs typeface="Times New Roman"/>
              </a:rPr>
              <a:t>题干中信息可知，导致殖民体系最终瓦解的主要原因是二战对殖民国家的削弱，故选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88550"/>
            <a:ext cx="10975658" cy="640889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．与亚洲、拉丁美洲相比，二战后非洲民族独立运动的突出特点</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．无产阶级领导</a:t>
            </a:r>
            <a:r>
              <a:rPr lang="en-US" altLang="zh-CN" sz="2800" b="1" kern="100" dirty="0">
                <a:latin typeface="Times New Roman"/>
                <a:ea typeface="方正细黑一_GBK"/>
                <a:cs typeface="Courier New"/>
              </a:rPr>
              <a:t>	</a:t>
            </a:r>
            <a:r>
              <a:rPr lang="en-US" altLang="zh-CN" sz="2800" b="1" kern="100" dirty="0" smtClean="0">
                <a:latin typeface="Times New Roman"/>
                <a:ea typeface="方正细黑一_GBK"/>
                <a:cs typeface="Courier New"/>
              </a:rPr>
              <a:t>	B</a:t>
            </a:r>
            <a:r>
              <a:rPr lang="zh-CN" altLang="zh-CN" sz="2800" b="1" kern="100" dirty="0">
                <a:latin typeface="Times New Roman"/>
                <a:ea typeface="方正细黑一_GBK"/>
                <a:cs typeface="Times New Roman"/>
              </a:rPr>
              <a:t>．采用非暴力不合作方式</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．起步晚发展快</a:t>
            </a:r>
            <a:r>
              <a:rPr lang="en-US" altLang="zh-CN" sz="2800" b="1" kern="100" dirty="0">
                <a:latin typeface="Times New Roman"/>
                <a:ea typeface="方正细黑一_GBK"/>
                <a:cs typeface="Courier New"/>
              </a:rPr>
              <a:t>	</a:t>
            </a:r>
            <a:r>
              <a:rPr lang="en-US" altLang="zh-CN" sz="2800" b="1" kern="100" dirty="0" smtClean="0">
                <a:latin typeface="Times New Roman"/>
                <a:ea typeface="方正细黑一_GBK"/>
                <a:cs typeface="Courier New"/>
              </a:rPr>
              <a:t>	D</a:t>
            </a:r>
            <a:r>
              <a:rPr lang="zh-CN" altLang="zh-CN" sz="2800" b="1" kern="100" dirty="0">
                <a:latin typeface="Times New Roman"/>
                <a:ea typeface="方正细黑一_GBK"/>
                <a:cs typeface="Times New Roman"/>
              </a:rPr>
              <a:t>．独立运动持续一百多年</a:t>
            </a:r>
            <a:endParaRPr lang="zh-CN" altLang="zh-CN" sz="1050" kern="100" dirty="0">
              <a:latin typeface="宋体"/>
              <a:cs typeface="Courier New"/>
            </a:endParaRPr>
          </a:p>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en-US" altLang="zh-CN" sz="2800" b="1" kern="100" dirty="0" smtClean="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50</a:t>
            </a:r>
            <a:r>
              <a:rPr lang="zh-CN" altLang="zh-CN" sz="2800" b="1" kern="100" dirty="0">
                <a:latin typeface="Times New Roman"/>
                <a:ea typeface="方正细黑一_GBK"/>
                <a:cs typeface="Times New Roman"/>
              </a:rPr>
              <a:t>年代，非洲大陆掀起民族独立风暴，</a:t>
            </a:r>
            <a:r>
              <a:rPr lang="en-US" altLang="zh-CN" sz="2800" b="1" kern="100" dirty="0">
                <a:latin typeface="Times New Roman"/>
                <a:ea typeface="方正细黑一_GBK"/>
                <a:cs typeface="Courier New"/>
              </a:rPr>
              <a:t>1960</a:t>
            </a:r>
            <a:r>
              <a:rPr lang="zh-CN" altLang="zh-CN" sz="2800" b="1" kern="100" dirty="0">
                <a:latin typeface="Times New Roman"/>
                <a:ea typeface="方正细黑一_GBK"/>
                <a:cs typeface="Times New Roman"/>
              </a:rPr>
              <a:t>年，有</a:t>
            </a:r>
            <a:r>
              <a:rPr lang="en-US" altLang="zh-CN" sz="2800" b="1" kern="100" dirty="0">
                <a:latin typeface="Times New Roman"/>
                <a:ea typeface="方正细黑一_GBK"/>
                <a:cs typeface="Courier New"/>
              </a:rPr>
              <a:t>17</a:t>
            </a:r>
            <a:r>
              <a:rPr lang="zh-CN" altLang="zh-CN" sz="2800" b="1" kern="100" dirty="0">
                <a:latin typeface="Times New Roman"/>
                <a:ea typeface="方正细黑一_GBK"/>
                <a:cs typeface="Times New Roman"/>
              </a:rPr>
              <a:t>个非洲国家独立，这一年被称为</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非洲年</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1990</a:t>
            </a:r>
            <a:r>
              <a:rPr lang="zh-CN" altLang="zh-CN" sz="2800" b="1" kern="100" dirty="0">
                <a:latin typeface="Times New Roman"/>
                <a:ea typeface="方正细黑一_GBK"/>
                <a:cs typeface="Times New Roman"/>
              </a:rPr>
              <a:t>年，纳米比亚的独立，标志着帝国主义在非洲的殖民体系最终崩溃，即具有起步晚发展快的特点，故选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arn(inVertical)">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亚非拉的第二次全球革命浪潮是从</a:t>
            </a:r>
            <a:r>
              <a:rPr lang="en-US" altLang="zh-CN" sz="2800" b="1" kern="100" dirty="0">
                <a:latin typeface="Times New Roman"/>
                <a:ea typeface="方正细黑一_GBK"/>
                <a:cs typeface="Courier New"/>
              </a:rPr>
              <a:t>1939</a:t>
            </a:r>
            <a:r>
              <a:rPr lang="zh-CN" altLang="zh-CN" sz="2800" b="1" kern="100" dirty="0">
                <a:latin typeface="Times New Roman"/>
                <a:ea typeface="方正细黑一_GBK"/>
                <a:cs typeface="Times New Roman"/>
              </a:rPr>
              <a:t>年开始的，是被第二次世界大战和中国革命所推动的，大大超过第一次革命浪潮的广度和深度。</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亚非拉的第二次革命浪潮出现的主要影响</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．建立无产阶级专政的国家</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．导致了殖民体系的瓦解</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．使第三世界迅速摆脱落后状态</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．建立了平等的国际新秩</a:t>
            </a:r>
            <a:r>
              <a:rPr lang="zh-CN" altLang="zh-CN" sz="2800" b="1" kern="100" dirty="0" smtClean="0">
                <a:latin typeface="Times New Roman"/>
                <a:ea typeface="方正细黑一_GBK"/>
                <a:cs typeface="Times New Roman"/>
              </a:rPr>
              <a:t>序</a:t>
            </a:r>
            <a:endParaRPr lang="zh-CN" altLang="zh-CN" sz="105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亚</a:t>
            </a:r>
            <a:r>
              <a:rPr lang="zh-CN" altLang="zh-CN" sz="2800" b="1" kern="100" dirty="0">
                <a:latin typeface="Times New Roman"/>
                <a:ea typeface="方正细黑一_GBK"/>
                <a:cs typeface="Times New Roman"/>
              </a:rPr>
              <a:t>非拉的第二次革命浪潮主要目的是反抗殖民统治，实现国家独立，而其主要影响是最终导致了殖民体系的瓦解，故选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．发展中国家又称</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第三世界</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，是指原来的殖民地半殖民地国家取得独立后建立的拥有完整主权的新兴民族国家。这些国家取得独立后，对内要完成的主要任务</a:t>
            </a:r>
            <a:r>
              <a:rPr lang="zh-CN" altLang="zh-CN" sz="2800" b="1" kern="100" dirty="0" smtClean="0">
                <a:latin typeface="Times New Roman"/>
                <a:ea typeface="方正细黑一_GBK"/>
                <a:cs typeface="Times New Roman"/>
              </a:rPr>
              <a:t>是</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．探索适合本国国情的发展道路</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．治理环境污染的问题</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．反抗不合理的国际经济旧秩序</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．继续进行反封建斗争</a:t>
            </a:r>
            <a:endParaRPr lang="zh-CN" altLang="zh-CN" sz="1050" kern="100" dirty="0">
              <a:effectLst/>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结</a:t>
            </a:r>
            <a:r>
              <a:rPr lang="zh-CN" altLang="zh-CN" sz="2800" b="1" kern="100" dirty="0">
                <a:latin typeface="Times New Roman"/>
                <a:ea typeface="方正细黑一_GBK"/>
                <a:cs typeface="Times New Roman"/>
              </a:rPr>
              <a:t>合所学知识可知，二战后新兴民族独立国家对内面临的主要任务就是独立地发展民族经济，走出一条适合本国国情的发展道路，故选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760799"/>
          </a:xfrm>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5</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1960—1965</a:t>
            </a:r>
            <a:r>
              <a:rPr lang="zh-CN" altLang="zh-CN" sz="2800" b="1" kern="100" dirty="0">
                <a:latin typeface="Times New Roman"/>
                <a:ea typeface="方正细黑一_GBK"/>
                <a:cs typeface="Times New Roman"/>
              </a:rPr>
              <a:t>年非洲人均寿命为</a:t>
            </a:r>
            <a:r>
              <a:rPr lang="en-US" altLang="zh-CN" sz="2800" b="1" kern="100" dirty="0">
                <a:latin typeface="Times New Roman"/>
                <a:ea typeface="方正细黑一_GBK"/>
                <a:cs typeface="Courier New"/>
              </a:rPr>
              <a:t>37.5</a:t>
            </a:r>
            <a:r>
              <a:rPr lang="zh-CN" altLang="zh-CN" sz="2800" b="1" kern="100" dirty="0">
                <a:latin typeface="Times New Roman"/>
                <a:ea typeface="方正细黑一_GBK"/>
                <a:cs typeface="Times New Roman"/>
              </a:rPr>
              <a:t>岁，到</a:t>
            </a:r>
            <a:r>
              <a:rPr lang="en-US" altLang="zh-CN" sz="2800" b="1" kern="100" dirty="0">
                <a:latin typeface="Times New Roman"/>
                <a:ea typeface="方正细黑一_GBK"/>
                <a:cs typeface="Courier New"/>
              </a:rPr>
              <a:t>1980—1985</a:t>
            </a:r>
            <a:r>
              <a:rPr lang="zh-CN" altLang="zh-CN" sz="2800" b="1" kern="100" dirty="0">
                <a:latin typeface="Times New Roman"/>
                <a:ea typeface="方正细黑一_GBK"/>
                <a:cs typeface="Times New Roman"/>
              </a:rPr>
              <a:t>年达到</a:t>
            </a:r>
            <a:r>
              <a:rPr lang="en-US" altLang="zh-CN" sz="2800" b="1" kern="100" dirty="0">
                <a:latin typeface="Times New Roman"/>
                <a:ea typeface="方正细黑一_GBK"/>
                <a:cs typeface="Courier New"/>
              </a:rPr>
              <a:t>49.7</a:t>
            </a:r>
            <a:r>
              <a:rPr lang="zh-CN" altLang="zh-CN" sz="2800" b="1" kern="100" dirty="0">
                <a:latin typeface="Times New Roman"/>
                <a:ea typeface="方正细黑一_GBK"/>
                <a:cs typeface="Times New Roman"/>
              </a:rPr>
              <a:t>岁，同期婴儿死亡率从</a:t>
            </a:r>
            <a:r>
              <a:rPr lang="en-US" altLang="zh-CN" sz="2800" b="1" kern="100" dirty="0">
                <a:latin typeface="Times New Roman"/>
                <a:ea typeface="方正细黑一_GBK"/>
                <a:cs typeface="Courier New"/>
              </a:rPr>
              <a:t>157‰</a:t>
            </a:r>
            <a:r>
              <a:rPr lang="zh-CN" altLang="zh-CN" sz="2800" b="1" kern="100" dirty="0">
                <a:latin typeface="Times New Roman"/>
                <a:ea typeface="方正细黑一_GBK"/>
                <a:cs typeface="Times New Roman"/>
              </a:rPr>
              <a:t>下降到</a:t>
            </a:r>
            <a:r>
              <a:rPr lang="en-US" altLang="zh-CN" sz="2800" b="1" kern="100" dirty="0">
                <a:latin typeface="Times New Roman"/>
                <a:ea typeface="方正细黑一_GBK"/>
                <a:cs typeface="Courier New"/>
              </a:rPr>
              <a:t>114‰</a:t>
            </a:r>
            <a:r>
              <a:rPr lang="zh-CN" altLang="zh-CN" sz="2800" b="1" kern="100" dirty="0">
                <a:latin typeface="Times New Roman"/>
                <a:ea typeface="方正细黑一_GBK"/>
                <a:cs typeface="Times New Roman"/>
              </a:rPr>
              <a:t>。据此可知，这一时期非</a:t>
            </a:r>
            <a:r>
              <a:rPr lang="zh-CN" altLang="zh-CN" sz="2800" b="1" kern="100" dirty="0" smtClean="0">
                <a:latin typeface="Times New Roman"/>
                <a:ea typeface="方正细黑一_GBK"/>
                <a:cs typeface="Times New Roman"/>
              </a:rPr>
              <a:t>洲</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．民族解放促进社会发展进步</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．现代医疗卫生体系十分完备</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．各国科学技术持续快速提高</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．经济交流促进区域平衡发</a:t>
            </a:r>
            <a:r>
              <a:rPr lang="zh-CN" altLang="zh-CN" sz="2800" b="1" kern="100" dirty="0" smtClean="0">
                <a:latin typeface="Times New Roman"/>
                <a:ea typeface="方正细黑一_GBK"/>
                <a:cs typeface="Times New Roman"/>
              </a:rPr>
              <a:t>展</a:t>
            </a:r>
            <a:endParaRPr lang="zh-CN" altLang="zh-CN" sz="105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材料并结合所学可知，这一时期大量的非洲国家独立，独立后的非洲国家社会有所发展，人均寿命变长，说明民族解放促进社会发展进步，故选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三项与史实不符，排除。</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1495397"/>
            <a:ext cx="10975658" cy="4525963"/>
          </a:xfrm>
        </p:spPr>
        <p:txBody>
          <a:bodyPr>
            <a:normAutofit/>
          </a:bodyPr>
          <a:lstStyle/>
          <a:p>
            <a:endParaRPr lang="en-US" altLang="zh-CN" sz="2800" dirty="0" smtClean="0"/>
          </a:p>
          <a:p>
            <a:endParaRPr lang="zh-CN" altLang="en-US" sz="2800" dirty="0"/>
          </a:p>
        </p:txBody>
      </p:sp>
      <p:pic>
        <p:nvPicPr>
          <p:cNvPr id="10242" name="Picture 2" descr="思维要多元.TIF"/>
          <p:cNvPicPr>
            <a:picLocks noChangeAspect="1" noChangeArrowheads="1"/>
          </p:cNvPicPr>
          <p:nvPr/>
        </p:nvPicPr>
        <p:blipFill>
          <a:blip r:embed="rId2" r:link="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57137" y="980720"/>
            <a:ext cx="5806626" cy="83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灰块.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2571701" y="1844840"/>
            <a:ext cx="285436" cy="10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2809977" y="1947735"/>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内容的深度发掘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高度凝炼的语句蕴含着多视角的命题点</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sp>
        <p:nvSpPr>
          <p:cNvPr id="6" name="矩形 5"/>
          <p:cNvSpPr/>
          <p:nvPr/>
        </p:nvSpPr>
        <p:spPr>
          <a:xfrm>
            <a:off x="837083" y="3964015"/>
            <a:ext cx="10441450" cy="515590"/>
          </a:xfrm>
          <a:prstGeom prst="rect">
            <a:avLst/>
          </a:prstGeom>
        </p:spPr>
        <p:txBody>
          <a:bodyPr wrap="square">
            <a:spAutoFit/>
          </a:bodyPr>
          <a:lstStyle/>
          <a:p>
            <a:pPr indent="637540" algn="just">
              <a:lnSpc>
                <a:spcPct val="120000"/>
              </a:lnSpc>
              <a:spcAft>
                <a:spcPts val="0"/>
              </a:spcAft>
              <a:tabLst>
                <a:tab pos="2430780" algn="l"/>
              </a:tabLst>
            </a:pPr>
            <a:r>
              <a:rPr lang="zh-CN" altLang="zh-CN" sz="2500" b="1" kern="100" dirty="0">
                <a:latin typeface="Times New Roman"/>
                <a:ea typeface="方正细黑一_GBK"/>
                <a:cs typeface="Times New Roman"/>
              </a:rPr>
              <a:t>广大</a:t>
            </a:r>
            <a:r>
              <a:rPr lang="zh-CN" altLang="zh-CN" sz="2500" b="1" u="wavy" kern="100" dirty="0">
                <a:latin typeface="Times New Roman"/>
                <a:ea typeface="方正细黑一_GBK"/>
                <a:cs typeface="Times New Roman"/>
              </a:rPr>
              <a:t>发展中国家</a:t>
            </a:r>
            <a:r>
              <a:rPr lang="zh-CN" altLang="zh-CN" sz="2500" b="1" kern="100" dirty="0">
                <a:latin typeface="Times New Roman"/>
                <a:ea typeface="方正细黑一_GBK"/>
                <a:cs typeface="Times New Roman"/>
              </a:rPr>
              <a:t>在政治独立后，</a:t>
            </a:r>
            <a:r>
              <a:rPr lang="zh-CN" altLang="zh-CN" sz="2500" b="1" u="wavy" kern="100" dirty="0">
                <a:latin typeface="Times New Roman"/>
                <a:ea typeface="方正细黑一_GBK"/>
                <a:cs typeface="Times New Roman"/>
              </a:rPr>
              <a:t>现代化建设</a:t>
            </a:r>
            <a:r>
              <a:rPr lang="zh-CN" altLang="zh-CN" sz="2500" b="1" kern="100" dirty="0">
                <a:latin typeface="Times New Roman"/>
                <a:ea typeface="方正细黑一_GBK"/>
                <a:cs typeface="Times New Roman"/>
              </a:rPr>
              <a:t>成就显著。</a:t>
            </a:r>
            <a:endParaRPr lang="zh-CN" altLang="zh-CN" sz="1050" kern="100" dirty="0">
              <a:latin typeface="宋体"/>
              <a:cs typeface="Courier New"/>
            </a:endParaRPr>
          </a:p>
        </p:txBody>
      </p:sp>
      <p:pic>
        <p:nvPicPr>
          <p:cNvPr id="7"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949" y="3407554"/>
            <a:ext cx="1208264" cy="38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840712" y="3357050"/>
            <a:ext cx="2452851" cy="519694"/>
          </a:xfrm>
          <a:prstGeom prst="rect">
            <a:avLst/>
          </a:prstGeom>
        </p:spPr>
        <p:txBody>
          <a:bodyPr wrap="none">
            <a:spAutoFit/>
          </a:bodyPr>
          <a:lstStyle/>
          <a:p>
            <a:pPr lvl="0" algn="just">
              <a:lnSpc>
                <a:spcPct val="120000"/>
              </a:lnSpc>
              <a:tabLst>
                <a:tab pos="2430780" algn="l"/>
              </a:tabLst>
            </a:pPr>
            <a:r>
              <a:rPr lang="en-US" altLang="zh-CN" sz="2500" b="1" kern="100" dirty="0">
                <a:latin typeface="Times New Roman"/>
                <a:ea typeface="方正细黑一_GBK"/>
              </a:rPr>
              <a:t>P131“</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en-US" altLang="zh-CN" sz="2500" b="1" kern="100" dirty="0">
              <a:solidFill>
                <a:prstClr val="black"/>
              </a:solidFill>
              <a:latin typeface="Times New Roman"/>
              <a:ea typeface="方正细黑一_GBK"/>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66699" y="116540"/>
            <a:ext cx="10975658" cy="6552910"/>
          </a:xfrm>
        </p:spPr>
        <p:txBody>
          <a:bodyPr>
            <a:noAutofit/>
          </a:bodyPr>
          <a:lstStyle/>
          <a:p>
            <a:pPr indent="713740" algn="just">
              <a:lnSpc>
                <a:spcPct val="140000"/>
              </a:lnSpc>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18—20</a:t>
            </a:r>
            <a:r>
              <a:rPr lang="zh-CN" altLang="zh-CN" sz="2800" b="1" kern="100" dirty="0">
                <a:latin typeface="Times New Roman"/>
                <a:ea typeface="方正细黑一_GBK"/>
                <a:cs typeface="Times New Roman"/>
              </a:rPr>
              <a:t>世纪中叶，世界的工业地带主要分布在西欧、北美的大西洋沿岸地区和北美西部的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阳光地带</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世纪六七十年代以来，在西太平洋地区、南欧地区和拉美都形成了巨大的工业地带，尤其是西太平洋地区形成的从北起韩国往南经日本、新加坡等国家的</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离岸工业带</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。据此可</a:t>
            </a:r>
            <a:r>
              <a:rPr lang="zh-CN" altLang="zh-CN" sz="2800" b="1" kern="100" dirty="0" smtClean="0">
                <a:latin typeface="Times New Roman"/>
                <a:ea typeface="方正细黑一_GBK"/>
                <a:cs typeface="Times New Roman"/>
              </a:rPr>
              <a:t>知</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．国际经济新秩序日益形成</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．世界经济的中心转移完成</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．西方模式失去了竞争优势</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．新兴国家现代化成就突</a:t>
            </a:r>
            <a:r>
              <a:rPr lang="zh-CN" altLang="zh-CN" sz="2800" b="1" kern="100" dirty="0" smtClean="0">
                <a:latin typeface="Times New Roman"/>
                <a:ea typeface="方正细黑一_GBK"/>
                <a:cs typeface="Times New Roman"/>
              </a:rPr>
              <a:t>出</a:t>
            </a:r>
            <a:endParaRPr lang="zh-CN" altLang="zh-CN" sz="280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结</a:t>
            </a:r>
            <a:r>
              <a:rPr lang="zh-CN" altLang="zh-CN" sz="2800" b="1" kern="100" dirty="0">
                <a:latin typeface="Times New Roman"/>
                <a:ea typeface="方正细黑一_GBK"/>
                <a:cs typeface="Times New Roman"/>
              </a:rPr>
              <a:t>合所学可知，西太平洋地区主要是二战后新兴的国家，说明新兴国家现代化成就突出，故选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项；国际经济新秩序到现在尚未形成，排除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项；世界经济的中心始终在欧美发达国家，排除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项；西方到现在竞争优势尚在，排除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76080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1971</a:t>
            </a:r>
            <a:r>
              <a:rPr lang="zh-CN" altLang="zh-CN" sz="2800" b="1" kern="100" dirty="0">
                <a:latin typeface="Times New Roman"/>
                <a:ea typeface="方正细黑一_GBK"/>
                <a:cs typeface="Times New Roman"/>
              </a:rPr>
              <a:t>年，英国殖民者撤离波斯湾，在阿布扎比、迪拜等地酋长的主持下，阿拉伯联合酋长国</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阿联酋</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于当年</a:t>
            </a:r>
            <a:r>
              <a:rPr lang="en-US" altLang="zh-CN" sz="2800" b="1" kern="100" dirty="0">
                <a:latin typeface="Times New Roman"/>
                <a:ea typeface="方正细黑一_GBK"/>
                <a:cs typeface="Courier New"/>
              </a:rPr>
              <a:t>12</a:t>
            </a:r>
            <a:r>
              <a:rPr lang="zh-CN" altLang="zh-CN" sz="2800" b="1" kern="100" dirty="0">
                <a:latin typeface="Times New Roman"/>
                <a:ea typeface="方正细黑一_GBK"/>
                <a:cs typeface="Times New Roman"/>
              </a:rPr>
              <a:t>月</a:t>
            </a: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日正式成立。在</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70</a:t>
            </a:r>
            <a:r>
              <a:rPr lang="zh-CN" altLang="zh-CN" sz="2800" b="1" kern="100" dirty="0">
                <a:latin typeface="Times New Roman"/>
                <a:ea typeface="方正细黑一_GBK"/>
                <a:cs typeface="Times New Roman"/>
              </a:rPr>
              <a:t>年代，阿联酋迅速完善了城市基础建设，国家呈现出一片繁荣景象。这一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繁荣</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局面的形</a:t>
            </a:r>
            <a:r>
              <a:rPr lang="zh-CN" altLang="zh-CN" sz="2800" b="1" kern="100" dirty="0" smtClean="0">
                <a:latin typeface="Times New Roman"/>
                <a:ea typeface="方正细黑一_GBK"/>
                <a:cs typeface="Times New Roman"/>
              </a:rPr>
              <a:t>成</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．体现了社会主义制度的优越性</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．实为列强资本输出制造的假象</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．主要依赖战略能源物资的出口</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．得益于区域经济集团化的推</a:t>
            </a:r>
            <a:r>
              <a:rPr lang="zh-CN" altLang="zh-CN" sz="2800" b="1" kern="100" dirty="0" smtClean="0">
                <a:latin typeface="Times New Roman"/>
                <a:ea typeface="方正细黑一_GBK"/>
                <a:cs typeface="Times New Roman"/>
              </a:rPr>
              <a:t>动</a:t>
            </a:r>
            <a:endParaRPr lang="zh-CN" altLang="zh-CN" sz="105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6837" y="476590"/>
            <a:ext cx="10975658" cy="5976830"/>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a:t>
            </a:r>
            <a:r>
              <a:rPr lang="en-US" altLang="zh-CN" sz="2800" b="1" kern="100" dirty="0">
                <a:latin typeface="Times New Roman"/>
                <a:ea typeface="方正细黑一_GBK"/>
                <a:cs typeface="Courier New"/>
              </a:rPr>
              <a:t>1971</a:t>
            </a:r>
            <a:r>
              <a:rPr lang="zh-CN" altLang="zh-CN" sz="2800" b="1" kern="100" dirty="0">
                <a:latin typeface="Times New Roman"/>
                <a:ea typeface="方正细黑一_GBK"/>
                <a:cs typeface="Times New Roman"/>
              </a:rPr>
              <a:t>年，英国殖民者撤离波斯湾后，阿联酋出现了经济繁荣的景象，结合所学知识可知，这一经济繁荣主要得益于石油的开采和出口，故选</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项；阿联酋并非实行社会主义制度，</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项表述与史实不符，排除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项；这一繁荣是石油工业发展的结果，并不是列强资本输出制造的假象，排除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70</a:t>
            </a:r>
            <a:r>
              <a:rPr lang="zh-CN" altLang="zh-CN" sz="2800" b="1" kern="100" dirty="0">
                <a:latin typeface="Times New Roman"/>
                <a:ea typeface="方正细黑一_GBK"/>
                <a:cs typeface="Times New Roman"/>
              </a:rPr>
              <a:t>年代，西亚并未形成经济区域化组织，排除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487197"/>
            <a:ext cx="10975658" cy="4525963"/>
          </a:xfrm>
        </p:spPr>
        <p:txBody>
          <a:bodyPr>
            <a:normAutofit/>
          </a:bodyPr>
          <a:lstStyle/>
          <a:p>
            <a:endParaRPr lang="en-US" altLang="zh-CN" sz="2800" dirty="0" smtClean="0"/>
          </a:p>
          <a:p>
            <a:endParaRPr lang="zh-CN" altLang="en-US" sz="2800" dirty="0"/>
          </a:p>
        </p:txBody>
      </p:sp>
      <p:sp>
        <p:nvSpPr>
          <p:cNvPr id="3" name="矩形 2"/>
          <p:cNvSpPr/>
          <p:nvPr/>
        </p:nvSpPr>
        <p:spPr>
          <a:xfrm>
            <a:off x="842274" y="651495"/>
            <a:ext cx="10441450" cy="515590"/>
          </a:xfrm>
          <a:prstGeom prst="rect">
            <a:avLst/>
          </a:prstGeom>
        </p:spPr>
        <p:txBody>
          <a:bodyPr wrap="square">
            <a:spAutoFit/>
          </a:bodyPr>
          <a:lstStyle/>
          <a:p>
            <a:pPr indent="637540" algn="just">
              <a:lnSpc>
                <a:spcPct val="120000"/>
              </a:lnSpc>
              <a:spcAft>
                <a:spcPts val="0"/>
              </a:spcAft>
              <a:tabLst>
                <a:tab pos="2430780" algn="l"/>
              </a:tabLst>
            </a:pPr>
            <a:r>
              <a:rPr lang="zh-CN" altLang="zh-CN" sz="2500" b="1" kern="100" dirty="0">
                <a:latin typeface="Times New Roman"/>
                <a:ea typeface="方正细黑一_GBK"/>
                <a:cs typeface="Times New Roman"/>
              </a:rPr>
              <a:t>发展中国家的</a:t>
            </a:r>
            <a:r>
              <a:rPr lang="zh-CN" altLang="zh-CN" sz="2500" b="1" u="wavy" kern="100" dirty="0">
                <a:latin typeface="Times New Roman"/>
                <a:ea typeface="方正细黑一_GBK"/>
                <a:cs typeface="Times New Roman"/>
              </a:rPr>
              <a:t>发展之路艰辛曲折</a:t>
            </a:r>
            <a:r>
              <a:rPr lang="zh-CN" altLang="zh-CN" sz="2500" b="1" kern="100" dirty="0">
                <a:latin typeface="Times New Roman"/>
                <a:ea typeface="方正细黑一_GBK"/>
                <a:cs typeface="Times New Roman"/>
              </a:rPr>
              <a:t>，</a:t>
            </a:r>
            <a:r>
              <a:rPr lang="zh-CN" altLang="zh-CN" sz="2500" b="1" u="wavy" kern="100" dirty="0">
                <a:latin typeface="Times New Roman"/>
                <a:ea typeface="方正细黑一_GBK"/>
                <a:cs typeface="Times New Roman"/>
              </a:rPr>
              <a:t>任重道远</a:t>
            </a:r>
            <a:r>
              <a:rPr lang="zh-CN" altLang="zh-CN" sz="2500" b="1" kern="100" dirty="0">
                <a:latin typeface="Times New Roman"/>
                <a:ea typeface="方正细黑一_GBK"/>
                <a:cs typeface="Times New Roman"/>
              </a:rPr>
              <a:t>。</a:t>
            </a:r>
            <a:endParaRPr lang="zh-CN" altLang="zh-CN" sz="1050" kern="100" dirty="0">
              <a:latin typeface="宋体"/>
              <a:cs typeface="Courier New"/>
            </a:endParaRPr>
          </a:p>
        </p:txBody>
      </p:sp>
      <p:pic>
        <p:nvPicPr>
          <p:cNvPr id="4"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140" y="72983"/>
            <a:ext cx="1208264" cy="38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1845903" y="44530"/>
            <a:ext cx="2452851" cy="519694"/>
          </a:xfrm>
          <a:prstGeom prst="rect">
            <a:avLst/>
          </a:prstGeom>
        </p:spPr>
        <p:txBody>
          <a:bodyPr wrap="none">
            <a:spAutoFit/>
          </a:bodyPr>
          <a:lstStyle/>
          <a:p>
            <a:pPr lvl="0" algn="just">
              <a:lnSpc>
                <a:spcPct val="120000"/>
              </a:lnSpc>
              <a:tabLst>
                <a:tab pos="2430780" algn="l"/>
              </a:tabLst>
            </a:pPr>
            <a:r>
              <a:rPr lang="en-US" altLang="zh-CN" sz="2500" b="1" kern="100" dirty="0">
                <a:latin typeface="Times New Roman"/>
                <a:ea typeface="方正细黑一_GBK"/>
              </a:rPr>
              <a:t>P131“</a:t>
            </a:r>
            <a:r>
              <a:rPr lang="zh-CN" altLang="zh-CN" sz="2500" b="1" kern="100" dirty="0">
                <a:solidFill>
                  <a:srgbClr val="C0504D"/>
                </a:solidFill>
                <a:latin typeface="Times New Roman"/>
                <a:ea typeface="方正细黑一_GBK"/>
                <a:cs typeface="Times New Roman"/>
              </a:rPr>
              <a:t>学习聚焦</a:t>
            </a:r>
            <a:r>
              <a:rPr lang="en-US" altLang="zh-CN" sz="2500" b="1" kern="100" dirty="0">
                <a:latin typeface="Times New Roman"/>
                <a:ea typeface="方正细黑一_GBK"/>
              </a:rPr>
              <a:t>”</a:t>
            </a:r>
            <a:endParaRPr lang="en-US" altLang="zh-CN" sz="2500" b="1" kern="100" dirty="0">
              <a:solidFill>
                <a:prstClr val="black"/>
              </a:solidFill>
              <a:latin typeface="Times New Roman"/>
              <a:ea typeface="方正细黑一_GBK"/>
            </a:endParaRPr>
          </a:p>
        </p:txBody>
      </p:sp>
      <p:sp>
        <p:nvSpPr>
          <p:cNvPr id="7" name="矩形 6"/>
          <p:cNvSpPr/>
          <p:nvPr/>
        </p:nvSpPr>
        <p:spPr>
          <a:xfrm>
            <a:off x="696837" y="1167085"/>
            <a:ext cx="10713584" cy="5640070"/>
          </a:xfrm>
          <a:prstGeom prst="rect">
            <a:avLst/>
          </a:prstGeom>
        </p:spPr>
        <p:txBody>
          <a:bodyPr wrap="square">
            <a:spAutoFit/>
          </a:bodyPr>
          <a:lstStyle/>
          <a:p>
            <a:pPr indent="713740" algn="just">
              <a:lnSpc>
                <a:spcPct val="130000"/>
              </a:lnSpc>
              <a:spcAft>
                <a:spcPts val="0"/>
              </a:spcAft>
              <a:tabLst>
                <a:tab pos="2430780" algn="l"/>
              </a:tabLst>
            </a:pPr>
            <a:r>
              <a:rPr lang="zh-CN" altLang="zh-CN" sz="2800" b="1" kern="100" dirty="0">
                <a:latin typeface="宋体"/>
                <a:ea typeface="C-KT"/>
                <a:cs typeface="Times New Roman"/>
              </a:rPr>
              <a:t></a:t>
            </a:r>
            <a:r>
              <a:rPr lang="zh-CN" altLang="zh-CN" sz="2800" b="1" kern="100" dirty="0">
                <a:solidFill>
                  <a:srgbClr val="C0504D"/>
                </a:solidFill>
                <a:latin typeface="Times New Roman"/>
                <a:ea typeface="方正细黑一_GBK"/>
                <a:cs typeface="Times New Roman"/>
              </a:rPr>
              <a:t>发掘命题</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．二战后，先后赢得独立的许多非洲国家与原宗主国保持着密切的经济合作关系，对原殖民主义遗留经济结构的改造采取温和措施。</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70</a:t>
            </a:r>
            <a:r>
              <a:rPr lang="zh-CN" altLang="zh-CN" sz="2800" b="1" kern="100" dirty="0">
                <a:latin typeface="Times New Roman"/>
                <a:ea typeface="方正细黑一_GBK"/>
                <a:cs typeface="Times New Roman"/>
              </a:rPr>
              <a:t>年代中期以后，处于经济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滞胀</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中的西方国家压低非洲农矿产品价格，抬高工业品价格，加上其他一些因素，导致非洲经济发展出现严重问题。这说明非洲国家要发展必</a:t>
            </a:r>
            <a:r>
              <a:rPr lang="zh-CN" altLang="zh-CN" sz="2800" b="1" kern="100" dirty="0" smtClean="0">
                <a:latin typeface="Times New Roman"/>
                <a:ea typeface="方正细黑一_GBK"/>
                <a:cs typeface="Times New Roman"/>
              </a:rPr>
              <a:t>须</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lnSpc>
                <a:spcPct val="130000"/>
              </a:lnSpc>
              <a:spcAft>
                <a:spcPts val="0"/>
              </a:spcAf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．建立平等的国际经济新秩</a:t>
            </a:r>
            <a:r>
              <a:rPr lang="zh-CN" altLang="zh-CN" sz="2800" b="1" kern="100" dirty="0" smtClean="0">
                <a:latin typeface="Times New Roman"/>
                <a:ea typeface="方正细黑一_GBK"/>
                <a:cs typeface="Times New Roman"/>
              </a:rPr>
              <a:t>序</a:t>
            </a:r>
            <a:endParaRPr lang="zh-CN" altLang="zh-CN" sz="2800" kern="100" dirty="0" smtClean="0">
              <a:latin typeface="宋体"/>
              <a:cs typeface="Courier New"/>
            </a:endParaRPr>
          </a:p>
          <a:p>
            <a:pPr indent="713740" algn="just">
              <a:lnSpc>
                <a:spcPct val="130000"/>
              </a:lnSpc>
              <a:spcAft>
                <a:spcPts val="0"/>
              </a:spcAft>
              <a:tabLst>
                <a:tab pos="2430780" algn="l"/>
              </a:tabLst>
            </a:pPr>
            <a:r>
              <a:rPr lang="en-US" altLang="zh-CN" sz="2800" b="1" kern="100" dirty="0" smtClean="0">
                <a:latin typeface="Times New Roman"/>
                <a:ea typeface="方正细黑一_GBK"/>
                <a:cs typeface="Courier New"/>
              </a:rPr>
              <a:t>B</a:t>
            </a:r>
            <a:r>
              <a:rPr lang="zh-CN" altLang="zh-CN" sz="2800" b="1" kern="100" dirty="0" smtClean="0">
                <a:latin typeface="Times New Roman"/>
                <a:ea typeface="方正细黑一_GBK"/>
                <a:cs typeface="Times New Roman"/>
              </a:rPr>
              <a:t>．结束与西方国家的经济合作</a:t>
            </a:r>
            <a:endParaRPr lang="zh-CN" altLang="zh-CN" sz="2800" kern="100" dirty="0" smtClean="0">
              <a:latin typeface="宋体"/>
              <a:cs typeface="Courier New"/>
            </a:endParaRPr>
          </a:p>
          <a:p>
            <a:pPr indent="713740" algn="just">
              <a:lnSpc>
                <a:spcPct val="130000"/>
              </a:lnSpc>
              <a:spcAft>
                <a:spcPts val="0"/>
              </a:spcAft>
              <a:tabLst>
                <a:tab pos="2430780" algn="l"/>
              </a:tabLst>
            </a:pPr>
            <a:r>
              <a:rPr lang="en-US" altLang="zh-CN" sz="2800" b="1" kern="100" dirty="0" smtClean="0">
                <a:latin typeface="Times New Roman"/>
                <a:ea typeface="方正细黑一_GBK"/>
                <a:cs typeface="Courier New"/>
              </a:rPr>
              <a:t>C</a:t>
            </a:r>
            <a:r>
              <a:rPr lang="zh-CN" altLang="zh-CN" sz="2800" b="1" kern="100" dirty="0">
                <a:latin typeface="Times New Roman"/>
                <a:ea typeface="方正细黑一_GBK"/>
                <a:cs typeface="Times New Roman"/>
              </a:rPr>
              <a:t>．彻底重建独立后的经济结</a:t>
            </a:r>
            <a:r>
              <a:rPr lang="zh-CN" altLang="zh-CN" sz="2800" b="1" kern="100" dirty="0" smtClean="0">
                <a:latin typeface="Times New Roman"/>
                <a:ea typeface="方正细黑一_GBK"/>
                <a:cs typeface="Times New Roman"/>
              </a:rPr>
              <a:t>构</a:t>
            </a:r>
            <a:endParaRPr lang="zh-CN" altLang="zh-CN" sz="2800" kern="100" dirty="0" smtClean="0">
              <a:latin typeface="宋体"/>
              <a:cs typeface="Courier New"/>
            </a:endParaRPr>
          </a:p>
          <a:p>
            <a:pPr indent="713740" algn="just">
              <a:lnSpc>
                <a:spcPct val="130000"/>
              </a:lnSpc>
              <a:spcAft>
                <a:spcPts val="0"/>
              </a:spcAft>
              <a:tabLst>
                <a:tab pos="2430780" algn="l"/>
              </a:tabLst>
            </a:pPr>
            <a:r>
              <a:rPr lang="en-US" altLang="zh-CN" sz="2800" b="1" kern="100" dirty="0" smtClean="0">
                <a:latin typeface="Times New Roman"/>
                <a:ea typeface="方正细黑一_GBK"/>
                <a:cs typeface="Courier New"/>
              </a:rPr>
              <a:t>D</a:t>
            </a:r>
            <a:r>
              <a:rPr lang="zh-CN" altLang="zh-CN" sz="2800" b="1" kern="100" dirty="0" smtClean="0">
                <a:latin typeface="Times New Roman"/>
                <a:ea typeface="方正细黑一_GBK"/>
                <a:cs typeface="Times New Roman"/>
              </a:rPr>
              <a:t>．成立经济合作组织共谋发展</a:t>
            </a:r>
            <a:endParaRPr lang="zh-CN" altLang="zh-CN" sz="2800" kern="100" dirty="0">
              <a:effectLst/>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西方国家压低非洲农矿产品价格，抬高工业品价格</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可知，西方国家通过不平等的国际经济旧秩序压制非洲国家的发展，使得非洲经济发展出现严重问题，即非洲国家要改变这一现状，必须建立平等的国际经济新秩序，故选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548600"/>
            <a:ext cx="10975658" cy="576080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．根据</a:t>
            </a:r>
            <a:r>
              <a:rPr lang="en-US" altLang="zh-CN" sz="2800" b="1" kern="100" dirty="0">
                <a:latin typeface="Times New Roman"/>
                <a:ea typeface="方正细黑一_GBK"/>
                <a:cs typeface="Courier New"/>
              </a:rPr>
              <a:t>1995</a:t>
            </a:r>
            <a:r>
              <a:rPr lang="zh-CN" altLang="zh-CN" sz="2800" b="1" kern="100" dirty="0">
                <a:latin typeface="Times New Roman"/>
                <a:ea typeface="方正细黑一_GBK"/>
                <a:cs typeface="Times New Roman"/>
              </a:rPr>
              <a:t>年统计，非洲有</a:t>
            </a:r>
            <a:r>
              <a:rPr lang="en-US" altLang="zh-CN" sz="2800" b="1" kern="100" dirty="0">
                <a:latin typeface="Times New Roman"/>
                <a:ea typeface="方正细黑一_GBK"/>
                <a:cs typeface="Courier New"/>
              </a:rPr>
              <a:t>4</a:t>
            </a:r>
            <a:r>
              <a:rPr lang="zh-CN" altLang="zh-CN" sz="2800" b="1" kern="100" dirty="0">
                <a:latin typeface="Times New Roman"/>
                <a:ea typeface="方正细黑一_GBK"/>
                <a:cs typeface="Times New Roman"/>
              </a:rPr>
              <a:t>国一种原料及其简单加工品占出口总额的</a:t>
            </a:r>
            <a:r>
              <a:rPr lang="en-US" altLang="zh-CN" sz="2800" b="1" kern="100" dirty="0">
                <a:latin typeface="Times New Roman"/>
                <a:ea typeface="方正细黑一_GBK"/>
                <a:cs typeface="Courier New"/>
              </a:rPr>
              <a:t>95%</a:t>
            </a:r>
            <a:r>
              <a:rPr lang="zh-CN" altLang="zh-CN" sz="2800" b="1" kern="100" dirty="0">
                <a:latin typeface="Times New Roman"/>
                <a:ea typeface="方正细黑一_GBK"/>
                <a:cs typeface="Times New Roman"/>
              </a:rPr>
              <a:t>以上，</a:t>
            </a:r>
            <a:r>
              <a:rPr lang="en-US" altLang="zh-CN" sz="2800" b="1" kern="100" dirty="0">
                <a:latin typeface="Times New Roman"/>
                <a:ea typeface="方正细黑一_GBK"/>
                <a:cs typeface="Courier New"/>
              </a:rPr>
              <a:t>15</a:t>
            </a:r>
            <a:r>
              <a:rPr lang="zh-CN" altLang="zh-CN" sz="2800" b="1" kern="100" dirty="0">
                <a:latin typeface="Times New Roman"/>
                <a:ea typeface="方正细黑一_GBK"/>
                <a:cs typeface="Times New Roman"/>
              </a:rPr>
              <a:t>国三种商品占出口总额的</a:t>
            </a:r>
            <a:r>
              <a:rPr lang="en-US" altLang="zh-CN" sz="2800" b="1" kern="100" dirty="0">
                <a:latin typeface="Times New Roman"/>
                <a:ea typeface="方正细黑一_GBK"/>
                <a:cs typeface="Courier New"/>
              </a:rPr>
              <a:t>2/3</a:t>
            </a:r>
            <a:r>
              <a:rPr lang="zh-CN" altLang="zh-CN" sz="2800" b="1" kern="100" dirty="0">
                <a:latin typeface="Times New Roman"/>
                <a:ea typeface="方正细黑一_GBK"/>
                <a:cs typeface="Times New Roman"/>
              </a:rPr>
              <a:t>左右。为增加出口，滥垦滥采，疯狂扩大种植面积和载畜量，非洲每年仅荒漠化一项就损失约</a:t>
            </a:r>
            <a:r>
              <a:rPr lang="en-US" altLang="zh-CN" sz="2800" b="1" kern="100" dirty="0">
                <a:latin typeface="Times New Roman"/>
                <a:ea typeface="方正细黑一_GBK"/>
                <a:cs typeface="Courier New"/>
              </a:rPr>
              <a:t>90</a:t>
            </a:r>
            <a:r>
              <a:rPr lang="zh-CN" altLang="zh-CN" sz="2800" b="1" kern="100" dirty="0">
                <a:latin typeface="Times New Roman"/>
                <a:ea typeface="方正细黑一_GBK"/>
                <a:cs typeface="Times New Roman"/>
              </a:rPr>
              <a:t>亿美元。这表明非</a:t>
            </a:r>
            <a:r>
              <a:rPr lang="zh-CN" altLang="zh-CN" sz="2800" b="1" kern="100" dirty="0" smtClean="0">
                <a:latin typeface="Times New Roman"/>
                <a:ea typeface="方正细黑一_GBK"/>
                <a:cs typeface="Times New Roman"/>
              </a:rPr>
              <a:t>洲</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．环境问题受制于经济结构</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．环境的退化制约了经济增长</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．急需国际上经济技术援助</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．贸易自由化推动了出口增</a:t>
            </a:r>
            <a:r>
              <a:rPr lang="zh-CN" altLang="zh-CN" sz="2800" b="1" kern="100" dirty="0" smtClean="0">
                <a:latin typeface="Times New Roman"/>
                <a:ea typeface="方正细黑一_GBK"/>
                <a:cs typeface="Times New Roman"/>
              </a:rPr>
              <a:t>长</a:t>
            </a:r>
            <a:endParaRPr lang="zh-CN" altLang="zh-CN" sz="105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9" y="620610"/>
            <a:ext cx="10816568" cy="568878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材料可知，非洲经济结构单一，为了增加出口以严重的环境问题为代价，表明环境问题受制于经济结构，故选</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项；经济增长导致环境恶化，</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项逻辑错误，排除；非洲主要的问题是经济结构单一，与国际上的经济技术援助关系不大，排除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项；材料强调的是非洲出口增长导致环境恶化，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贸易自由化</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在材料中并未提到，排除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807" y="1089601"/>
            <a:ext cx="10975658" cy="4525963"/>
          </a:xfrm>
        </p:spPr>
        <p:txBody>
          <a:bodyPr>
            <a:normAutofit/>
          </a:bodyPr>
          <a:lstStyle/>
          <a:p>
            <a:endParaRPr lang="en-US" altLang="zh-CN" sz="2800" dirty="0" smtClean="0"/>
          </a:p>
          <a:p>
            <a:endParaRPr lang="zh-CN" altLang="en-US" sz="2800" dirty="0"/>
          </a:p>
        </p:txBody>
      </p:sp>
      <p:pic>
        <p:nvPicPr>
          <p:cNvPr id="3" name="Picture 2" descr="灰块.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368135" y="616049"/>
            <a:ext cx="251082" cy="91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2619217" y="574924"/>
            <a:ext cx="6096000" cy="977255"/>
          </a:xfrm>
          <a:prstGeom prst="rect">
            <a:avLst/>
          </a:prstGeom>
        </p:spPr>
        <p:txBody>
          <a:bodyPr>
            <a:spAutoFit/>
          </a:bodyPr>
          <a:lstStyle/>
          <a:p>
            <a:pPr algn="ctr">
              <a:lnSpc>
                <a:spcPct val="120000"/>
              </a:lnSpc>
              <a:spcAft>
                <a:spcPts val="0"/>
              </a:spcAft>
              <a:tabLst>
                <a:tab pos="2430780" algn="l"/>
              </a:tabLst>
            </a:pPr>
            <a:r>
              <a:rPr lang="zh-CN" altLang="zh-CN" sz="2500" b="1" kern="100" dirty="0">
                <a:solidFill>
                  <a:srgbClr val="C0504D"/>
                </a:solidFill>
                <a:latin typeface="Times New Roman"/>
                <a:ea typeface="方正细黑一_GBK"/>
                <a:cs typeface="Times New Roman"/>
              </a:rPr>
              <a:t>教材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史学史材</a:t>
            </a:r>
            <a:r>
              <a:rPr lang="en-US" altLang="zh-CN" sz="2500" b="1" kern="100" dirty="0">
                <a:latin typeface="Times New Roman"/>
                <a:ea typeface="方正细黑一_GBK"/>
                <a:cs typeface="Courier New"/>
              </a:rPr>
              <a:t>”</a:t>
            </a:r>
            <a:r>
              <a:rPr lang="zh-CN" altLang="zh-CN" sz="2500" b="1" kern="100" dirty="0">
                <a:solidFill>
                  <a:srgbClr val="C0504D"/>
                </a:solidFill>
                <a:latin typeface="Times New Roman"/>
                <a:ea typeface="方正细黑一_GBK"/>
                <a:cs typeface="Times New Roman"/>
              </a:rPr>
              <a:t>信息的延展发掘</a:t>
            </a:r>
            <a:endParaRPr lang="zh-CN" altLang="zh-CN" sz="1050" kern="100" dirty="0">
              <a:latin typeface="宋体"/>
              <a:cs typeface="Courier New"/>
            </a:endParaRPr>
          </a:p>
          <a:p>
            <a:pPr algn="ctr">
              <a:lnSpc>
                <a:spcPct val="120000"/>
              </a:lnSpc>
              <a:spcAft>
                <a:spcPts val="0"/>
              </a:spcAft>
              <a:tabLst>
                <a:tab pos="2430780" algn="l"/>
              </a:tabLst>
            </a:pPr>
            <a:r>
              <a:rPr lang="en-US" altLang="zh-CN" sz="2500" b="1" kern="100" dirty="0">
                <a:latin typeface="Times New Roman"/>
                <a:ea typeface="方正细黑一_GBK"/>
                <a:cs typeface="Courier New"/>
              </a:rPr>
              <a:t>(</a:t>
            </a:r>
            <a:r>
              <a:rPr lang="zh-CN" altLang="zh-CN" sz="2500" b="1" kern="100" dirty="0">
                <a:latin typeface="Times New Roman"/>
                <a:ea typeface="方正细黑一_GBK"/>
                <a:cs typeface="Times New Roman"/>
              </a:rPr>
              <a:t>经典主流的课本素材是高考命题的参照</a:t>
            </a:r>
            <a:r>
              <a:rPr lang="en-US" altLang="zh-CN" sz="2500" b="1" kern="100" dirty="0">
                <a:latin typeface="Times New Roman"/>
                <a:ea typeface="方正细黑一_GBK"/>
                <a:cs typeface="Courier New"/>
              </a:rPr>
              <a:t>)</a:t>
            </a:r>
            <a:endParaRPr lang="zh-CN" altLang="zh-CN" sz="1050" kern="100" dirty="0">
              <a:effectLst/>
              <a:latin typeface="宋体"/>
              <a:cs typeface="Courier New"/>
            </a:endParaRPr>
          </a:p>
        </p:txBody>
      </p:sp>
      <p:sp>
        <p:nvSpPr>
          <p:cNvPr id="6" name="矩形 5"/>
          <p:cNvSpPr/>
          <p:nvPr/>
        </p:nvSpPr>
        <p:spPr>
          <a:xfrm>
            <a:off x="4600445" y="1655074"/>
            <a:ext cx="2385589" cy="727956"/>
          </a:xfrm>
          <a:prstGeom prst="rect">
            <a:avLst/>
          </a:prstGeom>
        </p:spPr>
        <p:txBody>
          <a:bodyPr wrap="none">
            <a:spAutoFit/>
          </a:bodyPr>
          <a:lstStyle/>
          <a:p>
            <a:pPr algn="ctr">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教材</a:t>
            </a:r>
            <a:r>
              <a:rPr lang="en-US" altLang="zh-CN" sz="2800" b="1" kern="100" dirty="0">
                <a:solidFill>
                  <a:srgbClr val="C0504D"/>
                </a:solidFill>
                <a:latin typeface="Times New Roman"/>
                <a:ea typeface="方正细黑一_GBK"/>
                <a:cs typeface="Courier New"/>
              </a:rPr>
              <a:t>P131</a:t>
            </a:r>
            <a:r>
              <a:rPr lang="zh-CN" altLang="zh-CN" sz="2800" b="1" kern="100" dirty="0">
                <a:solidFill>
                  <a:srgbClr val="C0504D"/>
                </a:solidFill>
                <a:latin typeface="Times New Roman"/>
                <a:ea typeface="方正细黑一_GBK"/>
                <a:cs typeface="Times New Roman"/>
              </a:rPr>
              <a:t>插图</a:t>
            </a:r>
            <a:endParaRPr lang="zh-CN" altLang="zh-CN" sz="2800" kern="100" dirty="0">
              <a:effectLst/>
              <a:latin typeface="宋体"/>
              <a:cs typeface="Courier New"/>
            </a:endParaRPr>
          </a:p>
        </p:txBody>
      </p:sp>
      <p:pic>
        <p:nvPicPr>
          <p:cNvPr id="11266" name="Picture 2" descr="23XKCXALSGYX8-10合.T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2728185" y="2492870"/>
            <a:ext cx="6286938" cy="4078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1"/>
            <a:ext cx="10975658" cy="5688789"/>
          </a:xfrm>
        </p:spPr>
        <p:txBody>
          <a:bodyPr>
            <a:normAutofit/>
          </a:bodyPr>
          <a:lstStyle/>
          <a:p>
            <a:pPr indent="713740" algn="just">
              <a:lnSpc>
                <a:spcPct val="170000"/>
              </a:lnSpc>
              <a:spcAft>
                <a:spcPts val="0"/>
              </a:spcAft>
              <a:tabLst>
                <a:tab pos="2430780" algn="l"/>
              </a:tabLst>
            </a:pPr>
            <a:r>
              <a:rPr lang="zh-CN" altLang="zh-CN" sz="2800" b="1" kern="100" dirty="0">
                <a:solidFill>
                  <a:srgbClr val="C0504D"/>
                </a:solidFill>
                <a:latin typeface="Times New Roman"/>
                <a:ea typeface="方正细黑一_GBK"/>
                <a:cs typeface="Times New Roman"/>
              </a:rPr>
              <a:t>一、据材多维思考</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．阅读图片</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吉隆坡街道</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，分析马来西亚与新加坡、韩国出现</a:t>
            </a:r>
            <a:r>
              <a:rPr lang="en-US" altLang="zh-CN" sz="2800" b="1" kern="100" dirty="0">
                <a:latin typeface="Times New Roman"/>
                <a:ea typeface="方正细黑一_GBK"/>
                <a:cs typeface="Courier New"/>
              </a:rPr>
              <a:t>“70</a:t>
            </a:r>
            <a:r>
              <a:rPr lang="zh-CN" altLang="zh-CN" sz="2800" b="1" kern="100" dirty="0">
                <a:latin typeface="Times New Roman"/>
                <a:ea typeface="方正细黑一_GBK"/>
                <a:cs typeface="Times New Roman"/>
              </a:rPr>
              <a:t>年代的奇迹</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的共同原因，概括亚洲经济发展的特点。</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共同原因：抓住机遇</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或吸收外国资本和技术发展劳动密集型产业</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；根据国情适时调整经济发展战略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或不断进行产业的更新换代，发展高新技术产业</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；积极参与国际竞争</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或发展外向型经济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a:t>
            </a:r>
            <a:endParaRPr lang="zh-CN" altLang="zh-CN" sz="1050" kern="100" dirty="0">
              <a:latin typeface="宋体"/>
              <a:cs typeface="Courier New"/>
            </a:endParaRPr>
          </a:p>
          <a:p>
            <a:pPr indent="713740" algn="just">
              <a:lnSpc>
                <a:spcPct val="170000"/>
              </a:lnSpc>
              <a:spcAft>
                <a:spcPts val="0"/>
              </a:spcAft>
              <a:tabLst>
                <a:tab pos="2430780" algn="l"/>
              </a:tabLst>
            </a:pPr>
            <a:r>
              <a:rPr lang="zh-CN" altLang="zh-CN" sz="2800" b="1" kern="100" dirty="0">
                <a:latin typeface="Times New Roman"/>
                <a:ea typeface="方正细黑一_GBK"/>
                <a:cs typeface="Times New Roman"/>
              </a:rPr>
              <a:t>特点：经济发展速度快；各国发展不平衡</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．阅读图片</a:t>
            </a:r>
            <a:r>
              <a:rPr lang="en-US" altLang="zh-CN" sz="2800" b="1" kern="100" dirty="0">
                <a:latin typeface="Times New Roman"/>
                <a:ea typeface="方正细黑一_GBK"/>
                <a:cs typeface="Courier New"/>
              </a:rPr>
              <a:t>“20</a:t>
            </a:r>
            <a:r>
              <a:rPr lang="zh-CN" altLang="zh-CN" sz="2800" b="1" kern="100" dirty="0">
                <a:latin typeface="Times New Roman"/>
                <a:ea typeface="方正细黑一_GBK"/>
                <a:cs typeface="Times New Roman"/>
              </a:rPr>
              <a:t>世纪</a:t>
            </a:r>
            <a:r>
              <a:rPr lang="en-US" altLang="zh-CN" sz="2800" b="1" kern="100" dirty="0">
                <a:latin typeface="Times New Roman"/>
                <a:ea typeface="方正细黑一_GBK"/>
                <a:cs typeface="Courier New"/>
              </a:rPr>
              <a:t>80</a:t>
            </a:r>
            <a:r>
              <a:rPr lang="zh-CN" altLang="zh-CN" sz="2800" b="1" kern="100" dirty="0">
                <a:latin typeface="Times New Roman"/>
                <a:ea typeface="方正细黑一_GBK"/>
                <a:cs typeface="Times New Roman"/>
              </a:rPr>
              <a:t>年代，饥饿的非洲儿童</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，分析该悲剧的成因。</a:t>
            </a:r>
            <a:endParaRPr lang="zh-CN" altLang="zh-CN" sz="1050" kern="100" dirty="0">
              <a:latin typeface="宋体"/>
              <a:cs typeface="Courier New"/>
            </a:endParaRPr>
          </a:p>
          <a:p>
            <a:pPr indent="713740" algn="just">
              <a:lnSpc>
                <a:spcPct val="170000"/>
              </a:lnSpc>
              <a:spcAft>
                <a:spcPts val="0"/>
              </a:spcAft>
              <a:tabLst>
                <a:tab pos="2430780" algn="l"/>
              </a:tabLst>
            </a:pPr>
            <a:r>
              <a:rPr lang="en-US" altLang="zh-CN" sz="2800" b="1" kern="100" dirty="0">
                <a:solidFill>
                  <a:srgbClr val="FF0000"/>
                </a:solidFill>
                <a:latin typeface="Times New Roman"/>
                <a:ea typeface="方正细黑一_GBK"/>
                <a:cs typeface="Courier New"/>
              </a:rPr>
              <a:t>[</a:t>
            </a:r>
            <a:r>
              <a:rPr lang="zh-CN" altLang="zh-CN" sz="2800" b="1" kern="100" dirty="0">
                <a:solidFill>
                  <a:srgbClr val="FF0000"/>
                </a:solidFill>
                <a:latin typeface="Times New Roman"/>
                <a:ea typeface="方正细黑一_GBK"/>
                <a:cs typeface="Times New Roman"/>
              </a:rPr>
              <a:t>提示</a:t>
            </a:r>
            <a:r>
              <a:rPr lang="en-US" altLang="zh-CN" sz="2800" b="1" kern="100" dirty="0">
                <a:solidFill>
                  <a:srgbClr val="FF0000"/>
                </a:solidFill>
                <a:latin typeface="Times New Roman"/>
                <a:ea typeface="方正细黑一_GBK"/>
                <a:cs typeface="Courier New"/>
              </a:rPr>
              <a:t>]</a:t>
            </a:r>
            <a:r>
              <a:rPr lang="zh-CN" altLang="zh-CN" sz="2800" b="1" kern="100" dirty="0">
                <a:latin typeface="Times New Roman"/>
                <a:ea typeface="方正细黑一_GBK"/>
                <a:cs typeface="Times New Roman"/>
              </a:rPr>
              <a:t>　由于长期种族冲突、热带疾病丛生、工业化引发的环境破坏、独立前受西方殖民主义掠夺、独立后政权腐败，非洲成为发展中国家最集中的大陆、经济发展水平较低的一个洲。</a:t>
            </a:r>
            <a:endParaRPr lang="zh-CN" altLang="zh-CN" sz="1050" kern="100" dirty="0">
              <a:latin typeface="宋体"/>
              <a:cs typeface="Courier New"/>
            </a:endParaRPr>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817" y="188550"/>
            <a:ext cx="10975658" cy="6336880"/>
          </a:xfrm>
        </p:spPr>
        <p:txBody>
          <a:bodyPr>
            <a:noAutofit/>
          </a:bodyPr>
          <a:lstStyle/>
          <a:p>
            <a:pPr indent="713740" algn="just">
              <a:tabLst>
                <a:tab pos="2430780" algn="l"/>
              </a:tabLst>
            </a:pPr>
            <a:r>
              <a:rPr lang="zh-CN" altLang="zh-CN" sz="2800" b="1" kern="100" dirty="0">
                <a:solidFill>
                  <a:srgbClr val="C0504D"/>
                </a:solidFill>
                <a:latin typeface="Times New Roman"/>
                <a:ea typeface="方正细黑一_GBK"/>
                <a:cs typeface="Times New Roman"/>
              </a:rPr>
              <a:t>二、类材拓展训练</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．当前，金砖国家对世界经济增长的贡献率达到</a:t>
            </a:r>
            <a:r>
              <a:rPr lang="en-US" altLang="zh-CN" sz="2800" b="1" kern="100" dirty="0">
                <a:latin typeface="Times New Roman"/>
                <a:ea typeface="方正细黑一_GBK"/>
                <a:cs typeface="Courier New"/>
              </a:rPr>
              <a:t>50%</a:t>
            </a:r>
            <a:r>
              <a:rPr lang="zh-CN" altLang="zh-CN" sz="2800" b="1" kern="100" dirty="0">
                <a:latin typeface="Times New Roman"/>
                <a:ea typeface="方正细黑一_GBK"/>
                <a:cs typeface="Times New Roman"/>
              </a:rPr>
              <a:t>，经济总量占全球经济的比重上升至</a:t>
            </a:r>
            <a:r>
              <a:rPr lang="en-US" altLang="zh-CN" sz="2800" b="1" kern="100" dirty="0">
                <a:latin typeface="Times New Roman"/>
                <a:ea typeface="方正细黑一_GBK"/>
                <a:cs typeface="Courier New"/>
              </a:rPr>
              <a:t>23%</a:t>
            </a:r>
            <a:r>
              <a:rPr lang="zh-CN" altLang="zh-CN" sz="2800" b="1" kern="100" dirty="0">
                <a:latin typeface="Times New Roman"/>
                <a:ea typeface="方正细黑一_GBK"/>
                <a:cs typeface="Times New Roman"/>
              </a:rPr>
              <a:t>。新兴市场国家和发展中国家的经济总量占世界的比重接近</a:t>
            </a:r>
            <a:r>
              <a:rPr lang="en-US" altLang="zh-CN" sz="2800" b="1" kern="100" dirty="0">
                <a:latin typeface="Times New Roman"/>
                <a:ea typeface="方正细黑一_GBK"/>
                <a:cs typeface="Courier New"/>
              </a:rPr>
              <a:t>40%</a:t>
            </a:r>
            <a:r>
              <a:rPr lang="zh-CN" altLang="zh-CN" sz="2800" b="1" kern="100" dirty="0">
                <a:latin typeface="Times New Roman"/>
                <a:ea typeface="方正细黑一_GBK"/>
                <a:cs typeface="Times New Roman"/>
              </a:rPr>
              <a:t>。一大批发展中国家持续快速发展。这一现象反映出当今世</a:t>
            </a:r>
            <a:r>
              <a:rPr lang="zh-CN" altLang="zh-CN" sz="2800" b="1" kern="100" dirty="0" smtClean="0">
                <a:latin typeface="Times New Roman"/>
                <a:ea typeface="方正细黑一_GBK"/>
                <a:cs typeface="Times New Roman"/>
              </a:rPr>
              <a:t>界</a:t>
            </a:r>
            <a:r>
              <a:rPr lang="en-US" altLang="zh-CN" sz="2800" b="1" kern="100" dirty="0" smtClean="0">
                <a:latin typeface="Times New Roman"/>
                <a:ea typeface="方正细黑一_GBK"/>
                <a:cs typeface="Times New Roman"/>
              </a:rPr>
              <a:t>								</a:t>
            </a:r>
            <a:r>
              <a:rPr lang="en-US" altLang="zh-CN" sz="2800" b="1" kern="100" dirty="0" smtClean="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．经济全球化日益密切</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．国际力量对比正在发生深刻变化</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．区域合作已成为主导</a:t>
            </a:r>
            <a:endParaRPr lang="zh-CN" altLang="zh-CN" sz="280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．多极化的世界格局已经全面确立</a:t>
            </a:r>
            <a:endParaRPr lang="zh-CN" altLang="zh-CN" sz="2800" kern="100" dirty="0">
              <a:effectLst/>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20610"/>
            <a:ext cx="10975658" cy="5544769"/>
          </a:xfrm>
        </p:spPr>
        <p:txBody>
          <a:bodyPr>
            <a:normAutofit/>
          </a:bodyPr>
          <a:lstStyle/>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lnSpc>
                <a:spcPct val="170000"/>
              </a:lnSpc>
              <a:spcAft>
                <a:spcPts val="0"/>
              </a:spcAf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材料可知，当今世界发展中国家的经济力量不断增强，比重不断上升，在国际社会中有举足轻重的作用，动摇了原有国际社会中发达国家的主导作用，故选</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项；材料强调发展中国家的经济发展状况，</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经济全球化日益密切</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不符合材料主旨，排除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项；金砖国家来自不同区域，说明</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区域合作</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不符合材料内容，排除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项；当今世界格局呈多极化趋势，多极化格局还未确立，排除</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a:t>
            </a:r>
            <a:endParaRPr lang="zh-CN" altLang="zh-CN" sz="1050" kern="100" dirty="0">
              <a:effectLst/>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548600"/>
            <a:ext cx="10975658" cy="583281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a:t>
            </a:r>
            <a:r>
              <a:rPr lang="en-US" altLang="zh-CN" sz="2800" b="1" kern="100" dirty="0">
                <a:latin typeface="Times New Roman"/>
                <a:ea typeface="方正细黑一_GBK"/>
                <a:cs typeface="Courier New"/>
              </a:rPr>
              <a:t>1960</a:t>
            </a:r>
            <a:r>
              <a:rPr lang="zh-CN" altLang="zh-CN" sz="2800" b="1" kern="100" dirty="0">
                <a:latin typeface="Times New Roman"/>
                <a:ea typeface="方正细黑一_GBK"/>
                <a:cs typeface="Times New Roman"/>
              </a:rPr>
              <a:t>年起，法国与十二个原属法国殖民地的非洲国家签订了涉及外交、经济、军事等多方面</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合作</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协定。外交上经常互通情况和磋商；法国允诺向缔约对方提供经济援助；应缔约国政府邀请进行军事干预；承诺对组建当地军队、警察提供顾问和装备等。该协定</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　</a:t>
            </a:r>
            <a:r>
              <a:rPr lang="en-US" altLang="zh-CN" sz="2800" b="1" kern="100" dirty="0">
                <a:latin typeface="Times New Roman"/>
                <a:ea typeface="方正细黑一_GBK"/>
                <a:cs typeface="Courier New"/>
              </a:rPr>
              <a:t> )</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．延缓了非洲国家独立的进程</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．冲击了美苏两极的世界格局</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．顺应了非洲国家的现实需求</a:t>
            </a:r>
            <a:endParaRPr lang="zh-CN" altLang="zh-CN" sz="1050" kern="100" dirty="0">
              <a:latin typeface="宋体"/>
              <a:cs typeface="Courier New"/>
            </a:endParaRPr>
          </a:p>
          <a:p>
            <a:pPr indent="713740" algn="just">
              <a:tabLst>
                <a:tab pos="2430780" algn="l"/>
              </a:tabLst>
            </a:pP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．以新形式维护传统殖民利</a:t>
            </a:r>
            <a:r>
              <a:rPr lang="zh-CN" altLang="zh-CN" sz="2800" b="1" kern="100" dirty="0" smtClean="0">
                <a:latin typeface="Times New Roman"/>
                <a:ea typeface="方正细黑一_GBK"/>
                <a:cs typeface="Times New Roman"/>
              </a:rPr>
              <a:t>益</a:t>
            </a:r>
            <a:endParaRPr lang="zh-CN" altLang="zh-CN" sz="105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332570"/>
            <a:ext cx="10975658" cy="6120850"/>
          </a:xfrm>
        </p:spPr>
        <p:txBody>
          <a:bodyPr>
            <a:normAutofit/>
          </a:bodyPr>
          <a:lstStyle/>
          <a:p>
            <a:pPr indent="713740" algn="just">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　</a:t>
            </a:r>
            <a:endParaRPr lang="en-US" altLang="zh-CN" sz="2800" b="1" kern="100" dirty="0" smtClean="0">
              <a:solidFill>
                <a:srgbClr val="FF0000"/>
              </a:solidFill>
              <a:latin typeface="Times New Roman"/>
              <a:ea typeface="方正细黑一_GBK"/>
              <a:cs typeface="Times New Roman"/>
            </a:endParaRPr>
          </a:p>
          <a:p>
            <a:pPr indent="713740" algn="just">
              <a:tabLst>
                <a:tab pos="2430780" algn="l"/>
              </a:tabLst>
            </a:pPr>
            <a:r>
              <a:rPr lang="zh-CN" altLang="zh-CN" sz="2800" b="1" kern="100" dirty="0" smtClean="0">
                <a:solidFill>
                  <a:srgbClr val="FF0000"/>
                </a:solidFill>
                <a:latin typeface="Times New Roman"/>
                <a:ea typeface="方正细黑一_GBK"/>
                <a:cs typeface="Times New Roman"/>
              </a:rPr>
              <a:t>解</a:t>
            </a:r>
            <a:r>
              <a:rPr lang="zh-CN" altLang="zh-CN" sz="2800" b="1" kern="100" dirty="0">
                <a:solidFill>
                  <a:srgbClr val="FF0000"/>
                </a:solidFill>
                <a:latin typeface="Times New Roman"/>
                <a:ea typeface="方正细黑一_GBK"/>
                <a:cs typeface="Times New Roman"/>
              </a:rPr>
              <a:t>析</a:t>
            </a:r>
            <a:r>
              <a:rPr lang="zh-CN" altLang="zh-CN" sz="2800" b="1" kern="100" dirty="0" smtClean="0">
                <a:solidFill>
                  <a:srgbClr val="FF0000"/>
                </a:solidFill>
                <a:latin typeface="Times New Roman"/>
                <a:ea typeface="方正细黑一_GBK"/>
                <a:cs typeface="Times New Roman"/>
              </a:rPr>
              <a:t>：</a:t>
            </a:r>
            <a:r>
              <a:rPr lang="zh-CN" altLang="zh-CN" sz="2800" b="1" kern="100" dirty="0" smtClean="0">
                <a:latin typeface="Times New Roman"/>
                <a:ea typeface="方正细黑一_GBK"/>
                <a:cs typeface="Times New Roman"/>
              </a:rPr>
              <a:t>据</a:t>
            </a:r>
            <a:r>
              <a:rPr lang="zh-CN" altLang="zh-CN" sz="2800" b="1" kern="100" dirty="0">
                <a:latin typeface="Times New Roman"/>
                <a:ea typeface="方正细黑一_GBK"/>
                <a:cs typeface="Times New Roman"/>
              </a:rPr>
              <a:t>材料可知，法属殖民地独立后依然通过名义上</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合作</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的形式受到法国在政治、经济、军事等领域的干预和控制，以维持法国的优势地位，这是新殖民主义的体现，故选</a:t>
            </a:r>
            <a:r>
              <a:rPr lang="en-US" altLang="zh-CN" sz="2800" b="1" kern="100" dirty="0">
                <a:latin typeface="Times New Roman"/>
                <a:ea typeface="方正细黑一_GBK"/>
                <a:cs typeface="Courier New"/>
              </a:rPr>
              <a:t>D</a:t>
            </a:r>
            <a:r>
              <a:rPr lang="zh-CN" altLang="zh-CN" sz="2800" b="1" kern="100" dirty="0">
                <a:latin typeface="Times New Roman"/>
                <a:ea typeface="方正细黑一_GBK"/>
                <a:cs typeface="Times New Roman"/>
              </a:rPr>
              <a:t>项；法国调整对殖民地的统治策略恰好反映了非洲国家独立的进程日益加快，排除</a:t>
            </a:r>
            <a:r>
              <a:rPr lang="en-US" altLang="zh-CN" sz="2800" b="1" kern="100" dirty="0">
                <a:latin typeface="Times New Roman"/>
                <a:ea typeface="方正细黑一_GBK"/>
                <a:cs typeface="Courier New"/>
              </a:rPr>
              <a:t>A</a:t>
            </a:r>
            <a:r>
              <a:rPr lang="zh-CN" altLang="zh-CN" sz="2800" b="1" kern="100" dirty="0">
                <a:latin typeface="Times New Roman"/>
                <a:ea typeface="方正细黑一_GBK"/>
                <a:cs typeface="Times New Roman"/>
              </a:rPr>
              <a:t>项；法国加强对原属殖民地国家的控制不利于新兴民族国家的发展，但有利于维护当时国际格局的相对稳定，排除</a:t>
            </a:r>
            <a:r>
              <a:rPr lang="en-US" altLang="zh-CN" sz="2800" b="1" kern="100" dirty="0">
                <a:latin typeface="Times New Roman"/>
                <a:ea typeface="方正细黑一_GBK"/>
                <a:cs typeface="Courier New"/>
              </a:rPr>
              <a:t>B</a:t>
            </a:r>
            <a:r>
              <a:rPr lang="zh-CN" altLang="zh-CN" sz="2800" b="1" kern="100" dirty="0">
                <a:latin typeface="Times New Roman"/>
                <a:ea typeface="方正细黑一_GBK"/>
                <a:cs typeface="Times New Roman"/>
              </a:rPr>
              <a:t>项；法国强化对原属殖民地国家的控制不利于当地国家经济的独立发展，不符合非洲国家的现实需求，排除</a:t>
            </a:r>
            <a:r>
              <a:rPr lang="en-US" altLang="zh-CN" sz="2800" b="1" kern="100" dirty="0">
                <a:latin typeface="Times New Roman"/>
                <a:ea typeface="方正细黑一_GBK"/>
                <a:cs typeface="Courier New"/>
              </a:rPr>
              <a:t>C</a:t>
            </a:r>
            <a:r>
              <a:rPr lang="zh-CN" altLang="zh-CN" sz="2800" b="1" kern="100" dirty="0">
                <a:latin typeface="Times New Roman"/>
                <a:ea typeface="方正细黑一_GBK"/>
                <a:cs typeface="Times New Roman"/>
              </a:rPr>
              <a:t>项</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692620"/>
            <a:ext cx="10975658" cy="5616780"/>
          </a:xfrm>
        </p:spPr>
        <p:txBody>
          <a:bodyPr>
            <a:normAutofit/>
          </a:bodyPr>
          <a:lstStyle/>
          <a:p>
            <a:pPr indent="713740" algn="just">
              <a:tabLst>
                <a:tab pos="2430780" algn="l"/>
              </a:tabLst>
            </a:pPr>
            <a:r>
              <a:rPr lang="en-US" altLang="zh-CN" sz="2800" b="1" kern="100" dirty="0">
                <a:latin typeface="Times New Roman"/>
                <a:ea typeface="方正细黑一_GBK"/>
                <a:cs typeface="Courier New"/>
              </a:rPr>
              <a:t>3</a:t>
            </a:r>
            <a:r>
              <a:rPr lang="zh-CN" altLang="zh-CN" sz="2800" b="1" kern="100" dirty="0">
                <a:latin typeface="Times New Roman"/>
                <a:ea typeface="方正细黑一_GBK"/>
                <a:cs typeface="Times New Roman"/>
              </a:rPr>
              <a:t>．阅读材料，回答问题。</a:t>
            </a:r>
            <a:endParaRPr lang="zh-CN" altLang="zh-CN" sz="1050" kern="100" dirty="0">
              <a:latin typeface="宋体"/>
              <a:cs typeface="Courier New"/>
            </a:endParaRPr>
          </a:p>
          <a:p>
            <a:pPr indent="713740" algn="just">
              <a:tabLst>
                <a:tab pos="2430780" algn="l"/>
              </a:tabLst>
            </a:pPr>
            <a:r>
              <a:rPr lang="zh-CN" altLang="zh-CN" sz="2800" b="1" kern="100" dirty="0">
                <a:solidFill>
                  <a:srgbClr val="C0504D"/>
                </a:solidFill>
                <a:latin typeface="Times New Roman"/>
                <a:ea typeface="方正细黑一_GBK"/>
                <a:cs typeface="Times New Roman"/>
              </a:rPr>
              <a:t>材料一</a:t>
            </a:r>
            <a:r>
              <a:rPr lang="zh-CN" altLang="zh-CN" sz="2800" b="1" kern="100" dirty="0">
                <a:latin typeface="Times New Roman"/>
                <a:ea typeface="方正细黑一_GBK"/>
                <a:cs typeface="Times New Roman"/>
              </a:rPr>
              <a:t>　当前经济全球化的一个严酷现实是：受益者永远是那些持有特权并主宰世界经济的发达国家，而广大发展中国家尤其是最不发达国家却被甩到世界经济的边缘，贫困不断加深，与发达国家的经济差距在加大</a:t>
            </a: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许多发展中国家债务负担不断增加，自然灾害不断，加重了经济发展的困难；人口增长过快，甚至超过粮食的增长速度；食品缺乏，贫困化问题严重，出现生存危机；生态环境恶化；政局动荡、社会不稳定</a:t>
            </a:r>
            <a:r>
              <a:rPr lang="zh-CN" altLang="zh-CN" sz="2800" b="1" kern="100" dirty="0" smtClean="0">
                <a:latin typeface="Times New Roman"/>
                <a:ea typeface="方正细黑一_GBK"/>
                <a:cs typeface="Times New Roman"/>
              </a:rPr>
              <a:t>。</a:t>
            </a:r>
            <a:endParaRPr lang="zh-CN" altLang="zh-CN" sz="1050" kern="100" dirty="0">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759" y="-27480"/>
            <a:ext cx="10975658" cy="6840950"/>
          </a:xfrm>
        </p:spPr>
        <p:txBody>
          <a:bodyPr>
            <a:noAutofit/>
          </a:bodyPr>
          <a:lstStyle/>
          <a:p>
            <a:pPr indent="713740" algn="just">
              <a:lnSpc>
                <a:spcPct val="140000"/>
              </a:lnSpc>
              <a:tabLst>
                <a:tab pos="2430780" algn="l"/>
              </a:tabLst>
            </a:pPr>
            <a:r>
              <a:rPr lang="zh-CN" altLang="zh-CN" sz="2800" b="1" kern="100" dirty="0">
                <a:solidFill>
                  <a:srgbClr val="C0504D"/>
                </a:solidFill>
                <a:latin typeface="Times New Roman"/>
                <a:ea typeface="方正细黑一_GBK"/>
                <a:cs typeface="Times New Roman"/>
              </a:rPr>
              <a:t>材料二</a:t>
            </a:r>
            <a:r>
              <a:rPr lang="zh-CN" altLang="zh-CN" sz="2800" b="1" kern="100" dirty="0">
                <a:latin typeface="Times New Roman"/>
                <a:ea typeface="方正细黑一_GBK"/>
                <a:cs typeface="Times New Roman"/>
              </a:rPr>
              <a:t>　随着世界各国相互依存的不断加深，发展中国家的发展问题不仅是发展中国家自身的问题，更是关系到发达国家的发展和世界共同发展能否顺利实现的关键问题。广大发展中国家的发展是发达国家发展的重要基础。发展中国家和发达国家间在经济上互补的传统，使这两类国家在当前全球化不断深入的情况下具有更为密切的相互依存关系。据世界银行统计，美国</a:t>
            </a:r>
            <a:r>
              <a:rPr lang="en-US" altLang="zh-CN" sz="2800" b="1" kern="100" dirty="0">
                <a:latin typeface="Times New Roman"/>
                <a:ea typeface="方正细黑一_GBK"/>
                <a:cs typeface="Courier New"/>
              </a:rPr>
              <a:t>42%</a:t>
            </a:r>
            <a:r>
              <a:rPr lang="zh-CN" altLang="zh-CN" sz="2800" b="1" kern="100" dirty="0">
                <a:latin typeface="Times New Roman"/>
                <a:ea typeface="方正细黑一_GBK"/>
                <a:cs typeface="Times New Roman"/>
              </a:rPr>
              <a:t>的出口，西欧</a:t>
            </a:r>
            <a:r>
              <a:rPr lang="en-US" altLang="zh-CN" sz="2800" b="1" kern="100" dirty="0">
                <a:latin typeface="Times New Roman"/>
                <a:ea typeface="方正细黑一_GBK"/>
                <a:cs typeface="Courier New"/>
              </a:rPr>
              <a:t>47%</a:t>
            </a:r>
            <a:r>
              <a:rPr lang="zh-CN" altLang="zh-CN" sz="2800" b="1" kern="100" dirty="0">
                <a:latin typeface="Times New Roman"/>
                <a:ea typeface="方正细黑一_GBK"/>
                <a:cs typeface="Times New Roman"/>
              </a:rPr>
              <a:t>的出口，日本</a:t>
            </a:r>
            <a:r>
              <a:rPr lang="en-US" altLang="zh-CN" sz="2800" b="1" kern="100" dirty="0">
                <a:latin typeface="Times New Roman"/>
                <a:ea typeface="方正细黑一_GBK"/>
                <a:cs typeface="Courier New"/>
              </a:rPr>
              <a:t>48%</a:t>
            </a:r>
            <a:r>
              <a:rPr lang="zh-CN" altLang="zh-CN" sz="2800" b="1" kern="100" dirty="0">
                <a:latin typeface="Times New Roman"/>
                <a:ea typeface="方正细黑一_GBK"/>
                <a:cs typeface="Times New Roman"/>
              </a:rPr>
              <a:t>的出口均依靠发展中国家。发展中国家的发展是世界经济发展的重要组成部分。如果发展中国家的经济长期不发达，贫困问题不解决，世界的发展与繁荣就只能是一句空话。</a:t>
            </a:r>
            <a:endParaRPr lang="zh-CN" altLang="zh-CN" sz="2800" kern="100" dirty="0">
              <a:latin typeface="宋体"/>
              <a:cs typeface="Courier New"/>
            </a:endParaRPr>
          </a:p>
          <a:p>
            <a:pPr indent="713740" algn="r">
              <a:lnSpc>
                <a:spcPct val="140000"/>
              </a:lnSpc>
              <a:tabLst>
                <a:tab pos="2430780" algn="l"/>
              </a:tabLst>
            </a:pPr>
            <a:r>
              <a:rPr lang="en-US" altLang="zh-CN" sz="2800" b="1" kern="100" dirty="0">
                <a:latin typeface="Times New Roman"/>
                <a:ea typeface="方正细黑一_GBK"/>
                <a:cs typeface="Courier New"/>
              </a:rPr>
              <a:t>——</a:t>
            </a:r>
            <a:r>
              <a:rPr lang="zh-CN" altLang="zh-CN" sz="2800" b="1" kern="100" dirty="0">
                <a:latin typeface="Times New Roman"/>
                <a:ea typeface="方正细黑一_GBK"/>
                <a:cs typeface="Times New Roman"/>
              </a:rPr>
              <a:t>以上材料均摘编自王慧媞、韩玉贵</a:t>
            </a:r>
            <a:endParaRPr lang="zh-CN" altLang="zh-CN" sz="2800" kern="100" dirty="0">
              <a:latin typeface="宋体"/>
              <a:cs typeface="Courier New"/>
            </a:endParaRPr>
          </a:p>
          <a:p>
            <a:pPr indent="713740" algn="r">
              <a:lnSpc>
                <a:spcPct val="140000"/>
              </a:lnSpc>
              <a:tabLst>
                <a:tab pos="2430780" algn="l"/>
              </a:tabLst>
            </a:pPr>
            <a:r>
              <a:rPr lang="zh-CN" altLang="zh-CN" sz="2800" b="1" kern="100" dirty="0">
                <a:latin typeface="Times New Roman"/>
                <a:ea typeface="方正细黑一_GBK"/>
                <a:cs typeface="Times New Roman"/>
              </a:rPr>
              <a:t>《当代世界政治经济概论》</a:t>
            </a:r>
            <a:endParaRPr lang="zh-CN" altLang="zh-CN" sz="2800" kern="100" dirty="0">
              <a:latin typeface="宋体"/>
              <a:cs typeface="Courier New"/>
            </a:endParaRPr>
          </a:p>
          <a:p>
            <a:pPr>
              <a:lnSpc>
                <a:spcPct val="140000"/>
              </a:lnSpc>
            </a:pPr>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0857" y="260560"/>
            <a:ext cx="10513460" cy="6264870"/>
          </a:xfrm>
        </p:spPr>
        <p:txBody>
          <a:bodyPr>
            <a:noAutofit/>
          </a:bodyPr>
          <a:lstStyle/>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根据材料一，指出发展中国家经济发展所面临的问题，并结合所学知识分析其形成原因。</a:t>
            </a:r>
            <a:endParaRPr lang="zh-CN" altLang="zh-CN" sz="2800" kern="100" dirty="0">
              <a:latin typeface="宋体"/>
              <a:cs typeface="Courier New"/>
            </a:endParaRPr>
          </a:p>
          <a:p>
            <a:pPr indent="713740" algn="just">
              <a:lnSpc>
                <a:spcPct val="170000"/>
              </a:lnSpc>
              <a:spcAft>
                <a:spcPts val="0"/>
              </a:spcAft>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根据材料二并结合所学知识，简要阐述谋求世界经济共同发展的有效途径。</a:t>
            </a:r>
            <a:endParaRPr lang="zh-CN" altLang="zh-CN" sz="2800" kern="100" dirty="0">
              <a:latin typeface="宋体"/>
              <a:cs typeface="Courier New"/>
            </a:endParaRPr>
          </a:p>
          <a:p>
            <a:pPr indent="713740" algn="just">
              <a:lnSpc>
                <a:spcPct val="170000"/>
              </a:lnSpc>
              <a:spcAft>
                <a:spcPts val="0"/>
              </a:spcAft>
              <a:tabLst>
                <a:tab pos="2430780" algn="l"/>
              </a:tabLst>
            </a:pPr>
            <a:r>
              <a:rPr lang="zh-CN" altLang="zh-CN" sz="2800" b="1" kern="100" dirty="0">
                <a:solidFill>
                  <a:srgbClr val="FF0000"/>
                </a:solidFill>
                <a:latin typeface="Times New Roman"/>
                <a:ea typeface="方正细黑一_GBK"/>
                <a:cs typeface="Times New Roman"/>
              </a:rPr>
              <a:t>解析：</a:t>
            </a:r>
            <a:r>
              <a:rPr lang="zh-CN" altLang="zh-CN" sz="2800" b="1" kern="100" dirty="0">
                <a:latin typeface="Times New Roman"/>
                <a:ea typeface="方正细黑一_GBK"/>
                <a:cs typeface="Times New Roman"/>
              </a:rPr>
              <a:t>第</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问第一小问，根据材料一，逐句概括材料的中心意思，可得出发展中国家经济发展面临的问题。第二小问，结合二战后国际形势，从国际秩序、社会局势、发达国家和发展中国家等角度进行分析概括</a:t>
            </a:r>
            <a:r>
              <a:rPr lang="zh-CN" altLang="zh-CN" sz="2800" b="1" kern="100" dirty="0" smtClean="0">
                <a:latin typeface="Times New Roman"/>
                <a:ea typeface="方正细黑一_GBK"/>
                <a:cs typeface="Times New Roman"/>
              </a:rPr>
              <a:t>。</a:t>
            </a:r>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40857" y="908650"/>
            <a:ext cx="10600538" cy="4525963"/>
          </a:xfrm>
        </p:spPr>
        <p:txBody>
          <a:bodyPr>
            <a:normAutofit/>
          </a:bodyPr>
          <a:lstStyle/>
          <a:p>
            <a:pPr indent="0" algn="just">
              <a:lnSpc>
                <a:spcPct val="170000"/>
              </a:lnSpc>
              <a:spcAft>
                <a:spcPts val="0"/>
              </a:spcAft>
              <a:tabLst>
                <a:tab pos="2430780" algn="l"/>
              </a:tabLst>
            </a:pPr>
            <a:r>
              <a:rPr lang="zh-CN" altLang="zh-CN" sz="2800" b="1" kern="100" dirty="0">
                <a:latin typeface="Times New Roman"/>
                <a:ea typeface="方正细黑一_GBK"/>
                <a:cs typeface="Times New Roman"/>
              </a:rPr>
              <a:t>第</a:t>
            </a: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问，根据材料二可知，要加快发展中国家的经济发展才能更好地促进世界的发展与繁荣。要谋求世界经济共同发展有以下几条有效途径：建立公正合理的国际经济新秩序；推动南北对话，改善南北关系；加强南南合作，推进区域经济一体化；发展中国家要走符合国情的发展道路；反对霸权主义，和平解决各种矛盾冲突，维护世界和平与发展。</a:t>
            </a:r>
            <a:endParaRPr lang="zh-CN" altLang="zh-CN" sz="2800" kern="100" dirty="0">
              <a:latin typeface="宋体"/>
              <a:cs typeface="Courier New"/>
            </a:endParaRPr>
          </a:p>
          <a:p>
            <a:endParaRPr lang="zh-CN" altLang="en-US" sz="2800" dirty="0"/>
          </a:p>
          <a:p>
            <a:endParaRPr lang="zh-CN" altLang="en-US" sz="2800" dirty="0"/>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911471" y="332570"/>
            <a:ext cx="10370836" cy="6192860"/>
          </a:xfrm>
        </p:spPr>
        <p:txBody>
          <a:bodyPr>
            <a:noAutofit/>
          </a:bodyPr>
          <a:lstStyle/>
          <a:p>
            <a:pPr indent="713740" algn="just">
              <a:lnSpc>
                <a:spcPct val="140000"/>
              </a:lnSpc>
              <a:tabLst>
                <a:tab pos="2430780" algn="l"/>
              </a:tabLst>
            </a:pPr>
            <a:r>
              <a:rPr lang="zh-CN" altLang="zh-CN" sz="2800" b="1" kern="100" dirty="0">
                <a:solidFill>
                  <a:srgbClr val="FF0000"/>
                </a:solidFill>
                <a:latin typeface="Times New Roman"/>
                <a:ea typeface="方正细黑一_GBK"/>
                <a:cs typeface="Times New Roman"/>
              </a:rPr>
              <a:t>答案：</a:t>
            </a:r>
            <a:r>
              <a:rPr lang="en-US" altLang="zh-CN" sz="2800" b="1" kern="100" dirty="0">
                <a:latin typeface="Times New Roman"/>
                <a:ea typeface="方正细黑一_GBK"/>
                <a:cs typeface="Courier New"/>
              </a:rPr>
              <a:t>(1)</a:t>
            </a:r>
            <a:r>
              <a:rPr lang="zh-CN" altLang="zh-CN" sz="2800" b="1" kern="100" dirty="0">
                <a:latin typeface="Times New Roman"/>
                <a:ea typeface="方正细黑一_GBK"/>
                <a:cs typeface="Times New Roman"/>
              </a:rPr>
              <a:t>问题：与发达国家的经济差距日益加大；债务负担不断增加；人口增长过快导致食品缺乏；自然生态环境恶化；政局动荡、社会不稳定；等等。</a:t>
            </a:r>
            <a:endParaRPr lang="zh-CN" altLang="zh-CN" sz="2800" kern="100" dirty="0">
              <a:latin typeface="宋体"/>
              <a:cs typeface="Courier New"/>
            </a:endParaRPr>
          </a:p>
          <a:p>
            <a:pPr indent="713740" algn="just">
              <a:lnSpc>
                <a:spcPct val="140000"/>
              </a:lnSpc>
              <a:tabLst>
                <a:tab pos="2430780" algn="l"/>
              </a:tabLst>
            </a:pPr>
            <a:r>
              <a:rPr lang="zh-CN" altLang="zh-CN" sz="2800" b="1" kern="100" dirty="0">
                <a:latin typeface="Times New Roman"/>
                <a:ea typeface="方正细黑一_GBK"/>
                <a:cs typeface="Times New Roman"/>
              </a:rPr>
              <a:t>原因：国际经济旧秩序的存在是根源；战争冲突与社会动荡造成巨大破坏；西方国家强权政治下的经济封锁与制裁；发展中国家经济基础薄弱，存在资金、技术和建设经验不足等问题。</a:t>
            </a:r>
            <a:endParaRPr lang="zh-CN" altLang="zh-CN" sz="2800" kern="100" dirty="0">
              <a:latin typeface="宋体"/>
              <a:cs typeface="Courier New"/>
            </a:endParaRPr>
          </a:p>
          <a:p>
            <a:pPr indent="713740" algn="just">
              <a:lnSpc>
                <a:spcPct val="140000"/>
              </a:lnSpc>
              <a:tabLst>
                <a:tab pos="2430780" algn="l"/>
              </a:tabLst>
            </a:pPr>
            <a:r>
              <a:rPr lang="en-US" altLang="zh-CN" sz="2800" b="1" kern="100" dirty="0">
                <a:latin typeface="Times New Roman"/>
                <a:ea typeface="方正细黑一_GBK"/>
                <a:cs typeface="Courier New"/>
              </a:rPr>
              <a:t>(2)</a:t>
            </a:r>
            <a:r>
              <a:rPr lang="zh-CN" altLang="zh-CN" sz="2800" b="1" kern="100" dirty="0">
                <a:latin typeface="Times New Roman"/>
                <a:ea typeface="方正细黑一_GBK"/>
                <a:cs typeface="Times New Roman"/>
              </a:rPr>
              <a:t>有效途径；建立公正合理的国际经济新秩序；推动南北对话，改善南北关系；加强南南合作，推进区域经济一体化；发展中国家要走符合国情的发展道路；反对霸权主义，和平解决各种矛盾冲突，维护世界和平与发展。</a:t>
            </a:r>
            <a:endParaRPr lang="zh-CN" altLang="zh-CN" sz="2800" kern="100" dirty="0">
              <a:effectLst/>
              <a:latin typeface="宋体"/>
              <a:cs typeface="Courier New"/>
            </a:endParaRPr>
          </a:p>
        </p:txBody>
      </p:sp>
    </p:spTree>
    <p:extLst>
      <p:ext uri="{BB962C8B-B14F-4D97-AF65-F5344CB8AC3E}">
        <p14:creationId xmlns:p14="http://schemas.microsoft.com/office/powerpoint/2010/main" val="110596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107" y="1332068"/>
            <a:ext cx="8784976" cy="3465084"/>
          </a:xfrm>
          <a:prstGeom prst="rect">
            <a:avLst/>
          </a:prstGeom>
          <a:noFill/>
          <a:ln>
            <a:noFill/>
          </a:ln>
          <a:effectLst>
            <a:outerShdw dist="35921" dir="2700000" algn="ctr" rotWithShape="0">
              <a:schemeClr val="bg2"/>
            </a:outerShdw>
            <a:reflection blurRad="6350" stA="50000" endA="300" endPos="3850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291"/>
          <p:cNvSpPr/>
          <p:nvPr/>
        </p:nvSpPr>
        <p:spPr bwMode="auto">
          <a:xfrm>
            <a:off x="2719417" y="1052737"/>
            <a:ext cx="353834" cy="720080"/>
          </a:xfrm>
          <a:custGeom>
            <a:avLst/>
            <a:gdLst>
              <a:gd name="T0" fmla="*/ 50 w 123"/>
              <a:gd name="T1" fmla="*/ 228 h 280"/>
              <a:gd name="T2" fmla="*/ 51 w 123"/>
              <a:gd name="T3" fmla="*/ 230 h 280"/>
              <a:gd name="T4" fmla="*/ 51 w 123"/>
              <a:gd name="T5" fmla="*/ 231 h 280"/>
              <a:gd name="T6" fmla="*/ 51 w 123"/>
              <a:gd name="T7" fmla="*/ 231 h 280"/>
              <a:gd name="T8" fmla="*/ 56 w 123"/>
              <a:gd name="T9" fmla="*/ 249 h 280"/>
              <a:gd name="T10" fmla="*/ 94 w 123"/>
              <a:gd name="T11" fmla="*/ 275 h 280"/>
              <a:gd name="T12" fmla="*/ 98 w 123"/>
              <a:gd name="T13" fmla="*/ 275 h 280"/>
              <a:gd name="T14" fmla="*/ 119 w 123"/>
              <a:gd name="T15" fmla="*/ 234 h 280"/>
              <a:gd name="T16" fmla="*/ 73 w 123"/>
              <a:gd name="T17" fmla="*/ 54 h 280"/>
              <a:gd name="T18" fmla="*/ 72 w 123"/>
              <a:gd name="T19" fmla="*/ 52 h 280"/>
              <a:gd name="T20" fmla="*/ 72 w 123"/>
              <a:gd name="T21" fmla="*/ 50 h 280"/>
              <a:gd name="T22" fmla="*/ 63 w 123"/>
              <a:gd name="T23" fmla="*/ 53 h 280"/>
              <a:gd name="T24" fmla="*/ 64 w 123"/>
              <a:gd name="T25" fmla="*/ 54 h 280"/>
              <a:gd name="T26" fmla="*/ 64 w 123"/>
              <a:gd name="T27" fmla="*/ 56 h 280"/>
              <a:gd name="T28" fmla="*/ 110 w 123"/>
              <a:gd name="T29" fmla="*/ 236 h 280"/>
              <a:gd name="T30" fmla="*/ 95 w 123"/>
              <a:gd name="T31" fmla="*/ 266 h 280"/>
              <a:gd name="T32" fmla="*/ 92 w 123"/>
              <a:gd name="T33" fmla="*/ 267 h 280"/>
              <a:gd name="T34" fmla="*/ 65 w 123"/>
              <a:gd name="T35" fmla="*/ 247 h 280"/>
              <a:gd name="T36" fmla="*/ 60 w 123"/>
              <a:gd name="T37" fmla="*/ 229 h 280"/>
              <a:gd name="T38" fmla="*/ 60 w 123"/>
              <a:gd name="T39" fmla="*/ 229 h 280"/>
              <a:gd name="T40" fmla="*/ 60 w 123"/>
              <a:gd name="T41" fmla="*/ 227 h 280"/>
              <a:gd name="T42" fmla="*/ 59 w 123"/>
              <a:gd name="T43" fmla="*/ 225 h 280"/>
              <a:gd name="T44" fmla="*/ 19 w 123"/>
              <a:gd name="T45" fmla="*/ 66 h 280"/>
              <a:gd name="T46" fmla="*/ 19 w 123"/>
              <a:gd name="T47" fmla="*/ 66 h 280"/>
              <a:gd name="T48" fmla="*/ 18 w 123"/>
              <a:gd name="T49" fmla="*/ 64 h 280"/>
              <a:gd name="T50" fmla="*/ 18 w 123"/>
              <a:gd name="T51" fmla="*/ 64 h 280"/>
              <a:gd name="T52" fmla="*/ 14 w 123"/>
              <a:gd name="T53" fmla="*/ 46 h 280"/>
              <a:gd name="T54" fmla="*/ 34 w 123"/>
              <a:gd name="T55" fmla="*/ 14 h 280"/>
              <a:gd name="T56" fmla="*/ 38 w 123"/>
              <a:gd name="T57" fmla="*/ 13 h 280"/>
              <a:gd name="T58" fmla="*/ 71 w 123"/>
              <a:gd name="T59" fmla="*/ 31 h 280"/>
              <a:gd name="T60" fmla="*/ 93 w 123"/>
              <a:gd name="T61" fmla="*/ 117 h 280"/>
              <a:gd name="T62" fmla="*/ 103 w 123"/>
              <a:gd name="T63" fmla="*/ 117 h 280"/>
              <a:gd name="T64" fmla="*/ 91 w 123"/>
              <a:gd name="T65" fmla="*/ 74 h 280"/>
              <a:gd name="T66" fmla="*/ 91 w 123"/>
              <a:gd name="T67" fmla="*/ 74 h 280"/>
              <a:gd name="T68" fmla="*/ 80 w 123"/>
              <a:gd name="T69" fmla="*/ 29 h 280"/>
              <a:gd name="T70" fmla="*/ 36 w 123"/>
              <a:gd name="T71" fmla="*/ 5 h 280"/>
              <a:gd name="T72" fmla="*/ 32 w 123"/>
              <a:gd name="T73" fmla="*/ 6 h 280"/>
              <a:gd name="T74" fmla="*/ 5 w 123"/>
              <a:gd name="T75" fmla="*/ 48 h 280"/>
              <a:gd name="T76" fmla="*/ 50 w 123"/>
              <a:gd name="T77"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280">
                <a:moveTo>
                  <a:pt x="50" y="228"/>
                </a:moveTo>
                <a:cubicBezTo>
                  <a:pt x="50" y="228"/>
                  <a:pt x="51" y="229"/>
                  <a:pt x="51" y="230"/>
                </a:cubicBezTo>
                <a:cubicBezTo>
                  <a:pt x="51" y="231"/>
                  <a:pt x="51" y="231"/>
                  <a:pt x="51" y="231"/>
                </a:cubicBezTo>
                <a:cubicBezTo>
                  <a:pt x="51" y="231"/>
                  <a:pt x="51" y="231"/>
                  <a:pt x="51" y="231"/>
                </a:cubicBezTo>
                <a:cubicBezTo>
                  <a:pt x="56" y="249"/>
                  <a:pt x="56" y="249"/>
                  <a:pt x="56" y="249"/>
                </a:cubicBezTo>
                <a:cubicBezTo>
                  <a:pt x="61" y="268"/>
                  <a:pt x="78" y="280"/>
                  <a:pt x="94" y="275"/>
                </a:cubicBezTo>
                <a:cubicBezTo>
                  <a:pt x="98" y="275"/>
                  <a:pt x="98" y="275"/>
                  <a:pt x="98" y="275"/>
                </a:cubicBezTo>
                <a:cubicBezTo>
                  <a:pt x="114" y="270"/>
                  <a:pt x="123" y="252"/>
                  <a:pt x="119" y="234"/>
                </a:cubicBezTo>
                <a:cubicBezTo>
                  <a:pt x="73" y="54"/>
                  <a:pt x="73" y="54"/>
                  <a:pt x="73" y="54"/>
                </a:cubicBezTo>
                <a:cubicBezTo>
                  <a:pt x="73" y="53"/>
                  <a:pt x="72" y="52"/>
                  <a:pt x="72" y="52"/>
                </a:cubicBezTo>
                <a:cubicBezTo>
                  <a:pt x="72" y="50"/>
                  <a:pt x="72" y="50"/>
                  <a:pt x="72" y="50"/>
                </a:cubicBezTo>
                <a:cubicBezTo>
                  <a:pt x="63" y="53"/>
                  <a:pt x="63" y="53"/>
                  <a:pt x="63" y="53"/>
                </a:cubicBezTo>
                <a:cubicBezTo>
                  <a:pt x="64" y="54"/>
                  <a:pt x="64" y="54"/>
                  <a:pt x="64" y="54"/>
                </a:cubicBezTo>
                <a:cubicBezTo>
                  <a:pt x="64" y="55"/>
                  <a:pt x="64" y="56"/>
                  <a:pt x="64" y="56"/>
                </a:cubicBezTo>
                <a:cubicBezTo>
                  <a:pt x="110" y="236"/>
                  <a:pt x="110" y="236"/>
                  <a:pt x="110" y="236"/>
                </a:cubicBezTo>
                <a:cubicBezTo>
                  <a:pt x="113" y="249"/>
                  <a:pt x="107" y="263"/>
                  <a:pt x="95" y="266"/>
                </a:cubicBezTo>
                <a:cubicBezTo>
                  <a:pt x="92" y="267"/>
                  <a:pt x="92" y="267"/>
                  <a:pt x="92" y="267"/>
                </a:cubicBezTo>
                <a:cubicBezTo>
                  <a:pt x="80" y="270"/>
                  <a:pt x="68" y="261"/>
                  <a:pt x="65" y="247"/>
                </a:cubicBezTo>
                <a:cubicBezTo>
                  <a:pt x="60" y="229"/>
                  <a:pt x="60" y="229"/>
                  <a:pt x="60" y="229"/>
                </a:cubicBezTo>
                <a:cubicBezTo>
                  <a:pt x="60" y="229"/>
                  <a:pt x="60" y="229"/>
                  <a:pt x="60" y="229"/>
                </a:cubicBezTo>
                <a:cubicBezTo>
                  <a:pt x="60" y="227"/>
                  <a:pt x="60" y="227"/>
                  <a:pt x="60" y="227"/>
                </a:cubicBezTo>
                <a:cubicBezTo>
                  <a:pt x="60" y="227"/>
                  <a:pt x="59" y="226"/>
                  <a:pt x="59" y="225"/>
                </a:cubicBezTo>
                <a:cubicBezTo>
                  <a:pt x="19" y="66"/>
                  <a:pt x="19" y="66"/>
                  <a:pt x="19" y="66"/>
                </a:cubicBezTo>
                <a:cubicBezTo>
                  <a:pt x="19" y="66"/>
                  <a:pt x="19" y="66"/>
                  <a:pt x="19" y="66"/>
                </a:cubicBezTo>
                <a:cubicBezTo>
                  <a:pt x="18" y="64"/>
                  <a:pt x="18" y="64"/>
                  <a:pt x="18" y="64"/>
                </a:cubicBezTo>
                <a:cubicBezTo>
                  <a:pt x="18" y="64"/>
                  <a:pt x="18" y="64"/>
                  <a:pt x="18" y="64"/>
                </a:cubicBezTo>
                <a:cubicBezTo>
                  <a:pt x="14" y="46"/>
                  <a:pt x="14" y="46"/>
                  <a:pt x="14" y="46"/>
                </a:cubicBezTo>
                <a:cubicBezTo>
                  <a:pt x="10" y="32"/>
                  <a:pt x="19" y="18"/>
                  <a:pt x="34" y="14"/>
                </a:cubicBezTo>
                <a:cubicBezTo>
                  <a:pt x="38" y="13"/>
                  <a:pt x="38" y="13"/>
                  <a:pt x="38" y="13"/>
                </a:cubicBezTo>
                <a:cubicBezTo>
                  <a:pt x="53" y="9"/>
                  <a:pt x="68" y="17"/>
                  <a:pt x="71" y="31"/>
                </a:cubicBezTo>
                <a:cubicBezTo>
                  <a:pt x="93" y="117"/>
                  <a:pt x="93" y="117"/>
                  <a:pt x="93" y="117"/>
                </a:cubicBezTo>
                <a:cubicBezTo>
                  <a:pt x="103" y="117"/>
                  <a:pt x="103" y="117"/>
                  <a:pt x="103" y="117"/>
                </a:cubicBezTo>
                <a:cubicBezTo>
                  <a:pt x="91" y="74"/>
                  <a:pt x="91" y="74"/>
                  <a:pt x="91" y="74"/>
                </a:cubicBezTo>
                <a:cubicBezTo>
                  <a:pt x="91" y="74"/>
                  <a:pt x="91" y="74"/>
                  <a:pt x="91" y="74"/>
                </a:cubicBezTo>
                <a:cubicBezTo>
                  <a:pt x="80" y="29"/>
                  <a:pt x="80" y="29"/>
                  <a:pt x="80" y="29"/>
                </a:cubicBezTo>
                <a:cubicBezTo>
                  <a:pt x="75" y="11"/>
                  <a:pt x="56" y="0"/>
                  <a:pt x="36" y="5"/>
                </a:cubicBezTo>
                <a:cubicBezTo>
                  <a:pt x="32" y="6"/>
                  <a:pt x="32" y="6"/>
                  <a:pt x="32" y="6"/>
                </a:cubicBezTo>
                <a:cubicBezTo>
                  <a:pt x="12" y="11"/>
                  <a:pt x="0" y="30"/>
                  <a:pt x="5" y="48"/>
                </a:cubicBezTo>
                <a:lnTo>
                  <a:pt x="50" y="228"/>
                </a:lnTo>
                <a:close/>
              </a:path>
            </a:pathLst>
          </a:custGeom>
          <a:solidFill>
            <a:schemeClr val="tx1"/>
          </a:solidFill>
          <a:ln>
            <a:noFill/>
          </a:ln>
          <a:extLst/>
        </p:spPr>
        <p:txBody>
          <a:bodyPr vert="horz" wrap="square" lIns="91440" tIns="45720" rIns="91440" bIns="45720" numCol="1" anchor="t" anchorCtr="0" compatLnSpc="1"/>
          <a:lstStyle/>
          <a:p>
            <a:endParaRPr lang="zh-CN" altLang="en-US"/>
          </a:p>
        </p:txBody>
      </p:sp>
      <p:sp>
        <p:nvSpPr>
          <p:cNvPr id="9" name="文本框 816131">
            <a:hlinkClick r:id="rId3" action="ppaction://hlinkfile"/>
          </p:cNvPr>
          <p:cNvSpPr txBox="1"/>
          <p:nvPr/>
        </p:nvSpPr>
        <p:spPr>
          <a:xfrm>
            <a:off x="1867221" y="2457100"/>
            <a:ext cx="8352928" cy="1338828"/>
          </a:xfrm>
          <a:prstGeom prst="rect">
            <a:avLst/>
          </a:prstGeom>
          <a:noFill/>
          <a:ln w="9525">
            <a:noFill/>
          </a:ln>
        </p:spPr>
        <p:txBody>
          <a:bodyPr vert="horz" wrap="square" lIns="91440" tIns="45720" rIns="91440" bIns="45720" numCol="1" anchor="t" anchorCtr="0" compatLnSpc="1">
            <a:prstTxWarp prst="textNoShape">
              <a:avLst/>
            </a:prstTxWarp>
            <a:spAutoFit/>
          </a:bodyPr>
          <a:lstStyle/>
          <a:p>
            <a:pPr algn="ctr" fontAlgn="base">
              <a:lnSpc>
                <a:spcPct val="150000"/>
              </a:lnSpc>
              <a:spcBef>
                <a:spcPct val="0"/>
              </a:spcBef>
              <a:spcAft>
                <a:spcPct val="0"/>
              </a:spcAft>
            </a:pPr>
            <a:r>
              <a:rPr lang="zh-CN"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rotWithShape="0">
                    <a:srgbClr val="000000">
                      <a:alpha val="43137"/>
                    </a:srgbClr>
                  </a:outerShdw>
                </a:effectLst>
                <a:latin typeface="方正细黑一简体" panose="03000509000000000000" pitchFamily="65" charset="-122"/>
                <a:ea typeface="方正细黑一简体" panose="03000509000000000000" pitchFamily="65" charset="-122"/>
                <a:cs typeface="Times New Roman" panose="02020603050405020304" pitchFamily="18" charset="0"/>
              </a:rPr>
              <a:t>见</a:t>
            </a:r>
            <a:r>
              <a:rPr lang="zh-CN"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r>
              <a:rPr lang="zh-CN" altLang="zh-CN" sz="2800" b="1" dirty="0" smtClean="0">
                <a:effectLst>
                  <a:outerShdw blurRad="38100" dist="38100" dir="2700000" algn="tl">
                    <a:srgbClr val="000000">
                      <a:alpha val="43137"/>
                    </a:srgbClr>
                  </a:outerShdw>
                </a:effectLst>
                <a:latin typeface="方正细黑一简体" panose="03000509000000000000" pitchFamily="65" charset="-122"/>
                <a:ea typeface="方正细黑一简体" panose="03000509000000000000" pitchFamily="65" charset="-122"/>
              </a:rPr>
              <a:t>课时跟踪检测</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zh-CN" altLang="en-US"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二十一</a:t>
            </a:r>
            <a:r>
              <a:rPr lang="zh-CN" altLang="zh-CN" sz="2800" b="1" dirty="0" smtClean="0">
                <a:effectLst>
                  <a:outerShdw blurRad="50800" dist="38100" algn="tr" rotWithShape="0">
                    <a:prstClr val="black">
                      <a:alpha val="40000"/>
                    </a:prstClr>
                  </a:outerShdw>
                </a:effectLst>
                <a:latin typeface="Times New Roman" panose="02020603050405020304" pitchFamily="18" charset="0"/>
                <a:ea typeface="方正细黑一简体" panose="03000509000000000000" pitchFamily="65" charset="-122"/>
                <a:cs typeface="Times New Roman" panose="02020603050405020304" pitchFamily="18" charset="0"/>
              </a:rPr>
              <a:t>）</a:t>
            </a:r>
            <a:r>
              <a:rPr lang="en-US" altLang="zh-CN" sz="2600" b="1" dirty="0" smtClean="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rPr>
              <a:t>”</a:t>
            </a:r>
            <a:endParaRPr lang="en-US" altLang="zh-CN" sz="2600" b="1" dirty="0">
              <a:effectLst>
                <a:outerShdw blurRad="50800" dist="38100" algn="tr" rotWithShape="0">
                  <a:prstClr val="black">
                    <a:alpha val="40000"/>
                  </a:prst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zh-CN" altLang="en-US" sz="2600" b="1" i="0" u="none" strike="noStrike" cap="none" normalizeH="0" baseline="0" dirty="0" smtClean="0">
                <a:ln>
                  <a:noFill/>
                </a:ln>
                <a:solidFill>
                  <a:schemeClr val="tx1"/>
                </a:solidFill>
                <a:effectLst>
                  <a:outerShdw blurRad="38100" dist="38100" dir="2700000" algn="tl">
                    <a:srgbClr val="C0C0C0"/>
                  </a:outerShdw>
                </a:effectLst>
                <a:latin typeface="Times New Roman" pitchFamily="18" charset="0"/>
                <a:ea typeface="宋体" pitchFamily="2" charset="-122"/>
                <a:cs typeface="Times New Roman" panose="02020603050405020304" pitchFamily="18" charset="0"/>
              </a:rPr>
              <a:t> </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r>
              <a:rPr kumimoji="0" lang="zh-CN"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单击进入电子文档</a:t>
            </a:r>
            <a:r>
              <a:rPr kumimoji="0" lang="en-US" altLang="zh-CN" sz="2600" b="1" i="0" u="none" strike="noStrike" cap="none" normalizeH="0" baseline="0" dirty="0" smtClean="0">
                <a:ln>
                  <a:noFill/>
                </a:ln>
                <a:solidFill>
                  <a:srgbClr val="FF0000"/>
                </a:solidFill>
                <a:effectLst/>
                <a:latin typeface="Times New Roman" panose="02020603050405020304" pitchFamily="18" charset="0"/>
                <a:ea typeface="隶书" pitchFamily="49" charset="-122"/>
                <a:cs typeface="Times New Roman" panose="02020603050405020304" pitchFamily="18" charset="0"/>
              </a:rPr>
              <a:t>)</a:t>
            </a:r>
            <a:endParaRPr kumimoji="0" lang="zh-CN" altLang="zh-CN" sz="2600" b="0" i="0" u="none" strike="noStrike" cap="none" normalizeH="0" baseline="0" dirty="0" smtClean="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67010" y="2277"/>
            <a:ext cx="12192038" cy="685543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5833" b="49547"/>
          <a:stretch>
            <a:fillRect/>
          </a:stretch>
        </p:blipFill>
        <p:spPr>
          <a:xfrm>
            <a:off x="0" y="403"/>
            <a:ext cx="4166685" cy="34597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88214" t="35766" b="53439"/>
          <a:stretch>
            <a:fillRect/>
          </a:stretch>
        </p:blipFill>
        <p:spPr>
          <a:xfrm>
            <a:off x="10757887" y="2452914"/>
            <a:ext cx="1437288" cy="740229"/>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t="66669" r="89762" b="21689"/>
          <a:stretch>
            <a:fillRect/>
          </a:stretch>
        </p:blipFill>
        <p:spPr>
          <a:xfrm>
            <a:off x="1" y="4572000"/>
            <a:ext cx="1248554" cy="79828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606" t="9307" r="35994" b="7508"/>
          <a:stretch>
            <a:fillRect/>
          </a:stretch>
        </p:blipFill>
        <p:spPr>
          <a:xfrm>
            <a:off x="9009456" y="4024623"/>
            <a:ext cx="3212715" cy="292355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01526" y="1073383"/>
            <a:ext cx="1698662" cy="1212818"/>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1224" y="1674148"/>
            <a:ext cx="1084796" cy="774528"/>
          </a:xfrm>
          <a:prstGeom prst="rect">
            <a:avLst/>
          </a:prstGeom>
        </p:spPr>
      </p:pic>
      <p:pic>
        <p:nvPicPr>
          <p:cNvPr id="32" name="图片 31"/>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401700" y="3784977"/>
            <a:ext cx="2321589" cy="661813"/>
          </a:xfrm>
          <a:prstGeom prst="rect">
            <a:avLst/>
          </a:prstGeom>
        </p:spPr>
      </p:pic>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4991" t="58090" r="89638" b="32451"/>
          <a:stretch>
            <a:fillRect/>
          </a:stretch>
        </p:blipFill>
        <p:spPr>
          <a:xfrm>
            <a:off x="867058" y="3733443"/>
            <a:ext cx="654944" cy="648654"/>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890414" y="3147997"/>
            <a:ext cx="767383" cy="62421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1131" t="47576" r="83496" b="41472"/>
          <a:stretch>
            <a:fillRect/>
          </a:stretch>
        </p:blipFill>
        <p:spPr>
          <a:xfrm>
            <a:off x="1401699" y="3084602"/>
            <a:ext cx="655207" cy="751003"/>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30" t="57031" r="65833" b="33318"/>
          <a:stretch>
            <a:fillRect/>
          </a:stretch>
        </p:blipFill>
        <p:spPr>
          <a:xfrm>
            <a:off x="110233" y="2604055"/>
            <a:ext cx="2321589" cy="661813"/>
          </a:xfrm>
          <a:prstGeom prst="rect">
            <a:avLst/>
          </a:prstGeom>
        </p:spPr>
      </p:pic>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1549817" y="4385837"/>
            <a:ext cx="767383" cy="624211"/>
          </a:xfrm>
          <a:prstGeom prst="rect">
            <a:avLst/>
          </a:prstGeom>
        </p:spPr>
      </p:pic>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27874" t="50021" r="65833" b="40876"/>
          <a:stretch>
            <a:fillRect/>
          </a:stretch>
        </p:blipFill>
        <p:spPr>
          <a:xfrm>
            <a:off x="-225733" y="3573981"/>
            <a:ext cx="767383" cy="624211"/>
          </a:xfrm>
          <a:prstGeom prst="rect">
            <a:avLst/>
          </a:prstGeom>
        </p:spPr>
      </p:pic>
      <p:sp>
        <p:nvSpPr>
          <p:cNvPr id="39" name="PA_矩形 30"/>
          <p:cNvSpPr/>
          <p:nvPr>
            <p:custDataLst>
              <p:tags r:id="rId1"/>
            </p:custDataLst>
          </p:nvPr>
        </p:nvSpPr>
        <p:spPr>
          <a:xfrm>
            <a:off x="3793331" y="2780928"/>
            <a:ext cx="5688632" cy="1323439"/>
          </a:xfrm>
          <a:prstGeom prst="rect">
            <a:avLst/>
          </a:prstGeom>
          <a:ln>
            <a:noFill/>
          </a:ln>
        </p:spPr>
        <p:txBody>
          <a:bodyPr wrap="square">
            <a:spAutoFit/>
          </a:bodyPr>
          <a:lstStyle/>
          <a:p>
            <a:pPr algn="dist"/>
            <a:r>
              <a:rPr lang="zh-CN" altLang="en-US" sz="8000" b="1" dirty="0" smtClean="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rPr>
              <a:t>谢 谢 观 看</a:t>
            </a:r>
            <a:endParaRPr lang="zh-CN" altLang="en-US" sz="8000" b="1" dirty="0">
              <a:solidFill>
                <a:schemeClr val="bg1">
                  <a:lumMod val="50000"/>
                </a:schemeClr>
              </a:solidFill>
              <a:effectLst>
                <a:outerShdw blurRad="76200" dist="38100" dir="2700000" algn="tl">
                  <a:srgbClr val="000000">
                    <a:alpha val="30000"/>
                  </a:srgbClr>
                </a:outerShdw>
              </a:effectLst>
              <a:latin typeface="方正细黑一_GBK" panose="03000509000000000000" pitchFamily="65" charset="-122"/>
              <a:ea typeface="方正细黑一_GBK" panose="03000509000000000000" pitchFamily="65" charset="-122"/>
              <a:cs typeface="Open Sans" panose="020B0606030504020204" pitchFamily="34" charset="0"/>
            </a:endParaRPr>
          </a:p>
        </p:txBody>
      </p:sp>
    </p:spTree>
    <p:extLst>
      <p:ext uri="{BB962C8B-B14F-4D97-AF65-F5344CB8AC3E}">
        <p14:creationId xmlns:p14="http://schemas.microsoft.com/office/powerpoint/2010/main" val="346092927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1483</TotalTime>
  <Words>4065</Words>
  <Application>Microsoft Office PowerPoint</Application>
  <PresentationFormat>自定义</PresentationFormat>
  <Paragraphs>219</Paragraphs>
  <Slides>54</Slides>
  <Notes>0</Notes>
  <HiddenSlides>0</HiddenSlides>
  <MMClips>0</MMClips>
  <ScaleCrop>false</ScaleCrop>
  <HeadingPairs>
    <vt:vector size="4" baseType="variant">
      <vt:variant>
        <vt:lpstr>主题</vt:lpstr>
      </vt:variant>
      <vt:variant>
        <vt:i4>1</vt:i4>
      </vt:variant>
      <vt:variant>
        <vt:lpstr>幻灯片标题</vt:lpstr>
      </vt:variant>
      <vt:variant>
        <vt:i4>54</vt:i4>
      </vt:variant>
    </vt:vector>
  </HeadingPairs>
  <TitlesOfParts>
    <vt:vector size="5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173</cp:revision>
  <dcterms:created xsi:type="dcterms:W3CDTF">2021-04-02T06:41:31Z</dcterms:created>
  <dcterms:modified xsi:type="dcterms:W3CDTF">2011-02-26T01:52:38Z</dcterms:modified>
</cp:coreProperties>
</file>